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7" r:id="rId3"/>
    <p:sldId id="262" r:id="rId4"/>
    <p:sldId id="258" r:id="rId5"/>
    <p:sldId id="264" r:id="rId6"/>
    <p:sldId id="265" r:id="rId7"/>
    <p:sldId id="263" r:id="rId8"/>
    <p:sldId id="260" r:id="rId9"/>
    <p:sldId id="259" r:id="rId10"/>
    <p:sldId id="269" r:id="rId11"/>
    <p:sldId id="270" r:id="rId12"/>
    <p:sldId id="272" r:id="rId13"/>
    <p:sldId id="273" r:id="rId14"/>
    <p:sldId id="274" r:id="rId15"/>
    <p:sldId id="275" r:id="rId16"/>
    <p:sldId id="276" r:id="rId17"/>
    <p:sldId id="277" r:id="rId18"/>
    <p:sldId id="291" r:id="rId19"/>
    <p:sldId id="279" r:id="rId20"/>
    <p:sldId id="280" r:id="rId21"/>
    <p:sldId id="281" r:id="rId22"/>
    <p:sldId id="282" r:id="rId23"/>
    <p:sldId id="283" r:id="rId24"/>
    <p:sldId id="284" r:id="rId25"/>
    <p:sldId id="285" r:id="rId26"/>
    <p:sldId id="286" r:id="rId27"/>
    <p:sldId id="287" r:id="rId28"/>
    <p:sldId id="288" r:id="rId29"/>
    <p:sldId id="300" r:id="rId30"/>
    <p:sldId id="290" r:id="rId31"/>
    <p:sldId id="266" r:id="rId32"/>
    <p:sldId id="267" r:id="rId33"/>
    <p:sldId id="293" r:id="rId34"/>
    <p:sldId id="294" r:id="rId35"/>
    <p:sldId id="299" r:id="rId36"/>
    <p:sldId id="297"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C7AAD-A9FE-4CA8-8D50-0D9E955B2096}" type="datetimeFigureOut">
              <a:rPr lang="en-US" smtClean="0"/>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C2FDE-D6C8-44BE-957B-B39C9CAEB50E}" type="slidenum">
              <a:rPr lang="en-US" smtClean="0"/>
              <a:t>‹#›</a:t>
            </a:fld>
            <a:endParaRPr lang="en-US"/>
          </a:p>
        </p:txBody>
      </p:sp>
    </p:spTree>
    <p:extLst>
      <p:ext uri="{BB962C8B-B14F-4D97-AF65-F5344CB8AC3E}">
        <p14:creationId xmlns:p14="http://schemas.microsoft.com/office/powerpoint/2010/main" val="372428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There is not just one systematically formed model of spirituality for ministry.</a:t>
            </a:r>
          </a:p>
          <a:p>
            <a:pPr marL="228600" indent="-228600">
              <a:buAutoNum type="arabicPeriod"/>
            </a:pPr>
            <a:r>
              <a:rPr lang="en-US" baseline="0" dirty="0" smtClean="0"/>
              <a:t>There are some clearly discernable elements of a spirituality for collaborative ministry, which are reflected on the slide</a:t>
            </a:r>
          </a:p>
          <a:p>
            <a:pPr marL="228600" indent="-228600">
              <a:buAutoNum type="arabicPeriod"/>
            </a:pPr>
            <a:r>
              <a:rPr lang="en-US" baseline="0" dirty="0" smtClean="0"/>
              <a:t>Spirituality is primarily one’s relationship with God as it affects every aspect of a person’s life (especially in ministry)</a:t>
            </a:r>
          </a:p>
          <a:p>
            <a:pPr marL="228600" indent="-228600">
              <a:buAutoNum type="arabicPeriod"/>
            </a:pPr>
            <a:r>
              <a:rPr lang="en-US" baseline="0" dirty="0" smtClean="0"/>
              <a:t>Spirituality is relational and affects one’s relationship with others and with the environment</a:t>
            </a:r>
          </a:p>
          <a:p>
            <a:pPr marL="228600" indent="-228600">
              <a:buAutoNum type="arabicPeriod"/>
            </a:pPr>
            <a:r>
              <a:rPr lang="en-US" dirty="0" smtClean="0"/>
              <a:t>Integrate</a:t>
            </a:r>
            <a:r>
              <a:rPr lang="en-US" baseline="0" dirty="0" smtClean="0"/>
              <a:t> failure – in fire gold is tested, chosen ministers in the crucible of humiliation</a:t>
            </a:r>
            <a:endParaRPr lang="en-US" dirty="0" smtClean="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 believe</a:t>
            </a:r>
            <a:r>
              <a:rPr lang="en-US" baseline="0" dirty="0" smtClean="0"/>
              <a:t> is worthwhile – all for the mission of the Word incarnate Jesus Christ and his mission – the reign of God.</a:t>
            </a:r>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Silo’s can be beautiful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of co-existence – school </a:t>
            </a:r>
            <a:r>
              <a:rPr lang="en-US" baseline="0" dirty="0" err="1" smtClean="0"/>
              <a:t>vs</a:t>
            </a:r>
            <a:r>
              <a:rPr lang="en-US" baseline="0" dirty="0" smtClean="0"/>
              <a:t> parish mentality; </a:t>
            </a:r>
          </a:p>
          <a:p>
            <a:endParaRPr lang="en-US" dirty="0"/>
          </a:p>
        </p:txBody>
      </p:sp>
      <p:sp>
        <p:nvSpPr>
          <p:cNvPr id="4" name="Slide Number Placeholder 3"/>
          <p:cNvSpPr>
            <a:spLocks noGrp="1"/>
          </p:cNvSpPr>
          <p:nvPr>
            <p:ph type="sldNum" sz="quarter" idx="10"/>
          </p:nvPr>
        </p:nvSpPr>
        <p:spPr/>
        <p:txBody>
          <a:bodyPr/>
          <a:lstStyle/>
          <a:p>
            <a:fld id="{1C3E3C83-6149-485C-BDA8-1137BF83687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working together – lifting together, sharing ideas, the</a:t>
            </a:r>
            <a:r>
              <a:rPr lang="en-US" baseline="0" dirty="0" smtClean="0"/>
              <a:t> left hand knows what the right hand is doing – may not be cooperating with each other, but there’s shared knowledge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communication – making sure all ministries are informed of events; </a:t>
            </a:r>
          </a:p>
          <a:p>
            <a:endParaRPr lang="en-US" dirty="0"/>
          </a:p>
        </p:txBody>
      </p:sp>
      <p:sp>
        <p:nvSpPr>
          <p:cNvPr id="4" name="Slide Number Placeholder 3"/>
          <p:cNvSpPr>
            <a:spLocks noGrp="1"/>
          </p:cNvSpPr>
          <p:nvPr>
            <p:ph type="sldNum" sz="quarter" idx="10"/>
          </p:nvPr>
        </p:nvSpPr>
        <p:spPr/>
        <p:txBody>
          <a:bodyPr/>
          <a:lstStyle/>
          <a:p>
            <a:fld id="{1C3E3C83-6149-485C-BDA8-1137BF83687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pulling</a:t>
            </a:r>
            <a:r>
              <a:rPr lang="en-US" baseline="0" dirty="0" smtClean="0"/>
              <a:t> together, we’re talking about, strategizing, moving in same direction</a:t>
            </a:r>
          </a:p>
          <a:p>
            <a:r>
              <a:rPr lang="en-US" baseline="0" dirty="0" smtClean="0"/>
              <a:t>Strategic planning – communication – making sure all ministries are informed of events; </a:t>
            </a:r>
          </a:p>
          <a:p>
            <a:r>
              <a:rPr lang="en-US" baseline="0" dirty="0" smtClean="0"/>
              <a:t>cooperation – realizing that working together can be beneficial for all ministries (Operation Rice Bowl);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C3E3C83-6149-485C-BDA8-1137BF836874}"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the reign of God – glimpses</a:t>
            </a:r>
            <a:r>
              <a:rPr lang="en-US" baseline="0" dirty="0" smtClean="0"/>
              <a:t> and moments of collaboration – not an end it itself.</a:t>
            </a:r>
          </a:p>
          <a:p>
            <a:r>
              <a:rPr lang="en-US" baseline="0" dirty="0" smtClean="0"/>
              <a:t>collaboration – interweaving events/ministries  - always thinking about how can this event/ministry be improved by working collaboratively</a:t>
            </a:r>
            <a:endParaRPr lang="en-US" dirty="0" smtClean="0"/>
          </a:p>
          <a:p>
            <a:endParaRPr lang="en-US" dirty="0" smtClean="0"/>
          </a:p>
          <a:p>
            <a:r>
              <a:rPr lang="en-US" dirty="0" smtClean="0"/>
              <a:t>All</a:t>
            </a:r>
            <a:r>
              <a:rPr lang="en-US" baseline="0" dirty="0" smtClean="0"/>
              <a:t> Employee Gatherings – assigned seating; </a:t>
            </a:r>
          </a:p>
          <a:p>
            <a:r>
              <a:rPr lang="en-US" baseline="0" dirty="0" smtClean="0"/>
              <a:t>Formation Day; Advent Afternoon of Reflection; Epiphany Party, Founders Day, Retreat for all full-time 12 month employees, Staff Meetings (Faith Sharing, Formation), Staff Presence at Liturgy, school sees itself as a ministry of the parish – not a separate entity</a:t>
            </a:r>
            <a:endParaRPr lang="en-US" dirty="0" smtClean="0"/>
          </a:p>
          <a:p>
            <a:endParaRPr lang="en-US" dirty="0"/>
          </a:p>
        </p:txBody>
      </p:sp>
      <p:sp>
        <p:nvSpPr>
          <p:cNvPr id="4" name="Slide Number Placeholder 3"/>
          <p:cNvSpPr>
            <a:spLocks noGrp="1"/>
          </p:cNvSpPr>
          <p:nvPr>
            <p:ph type="sldNum" sz="quarter" idx="10"/>
          </p:nvPr>
        </p:nvSpPr>
        <p:spPr/>
        <p:txBody>
          <a:bodyPr/>
          <a:lstStyle/>
          <a:p>
            <a:fld id="{1C3E3C83-6149-485C-BDA8-1137BF83687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of Loughlan</a:t>
            </a:r>
            <a:r>
              <a:rPr lang="en-US" baseline="0" dirty="0" smtClean="0"/>
              <a:t> asking where we were on the contingency of the 4 C’s</a:t>
            </a:r>
            <a:endParaRPr lang="en-US" dirty="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Clarify – working</a:t>
            </a:r>
            <a:r>
              <a:rPr lang="en-US" baseline="0" dirty="0" smtClean="0"/>
              <a:t> definition – Collaboration: Uniting our gifts in ministry required reading – common language</a:t>
            </a:r>
            <a:endParaRPr lang="en-US" dirty="0" smtClean="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collaboration is a buzz word. It is important to continually come back to the meaningful definition that collaboration is a form of ministry based on gift. </a:t>
            </a:r>
          </a:p>
          <a:p>
            <a:r>
              <a:rPr lang="en-US" baseline="0" dirty="0" smtClean="0"/>
              <a:t>The identification, release, and uniting of gifts for the sake of the mission. it is intentional, strive for it. </a:t>
            </a:r>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Conviction:</a:t>
            </a:r>
            <a:r>
              <a:rPr lang="en-US" baseline="0" dirty="0" smtClean="0"/>
              <a:t>  Interview process -- orientation – COO teaches</a:t>
            </a:r>
          </a:p>
          <a:p>
            <a:pPr marL="0" indent="0">
              <a:buNone/>
            </a:pPr>
            <a:r>
              <a:rPr lang="en-US" dirty="0" smtClean="0"/>
              <a:t>Commitment to the process of collaborative ministry will endure to the degree that those involved have a strong internal conviction of its importance and value. </a:t>
            </a:r>
          </a:p>
          <a:p>
            <a:pPr marL="0" indent="0">
              <a:buNone/>
            </a:pPr>
            <a:endParaRPr lang="en-US" dirty="0" smtClean="0"/>
          </a:p>
          <a:p>
            <a:pPr marL="0" indent="0">
              <a:buNone/>
            </a:pPr>
            <a:r>
              <a:rPr lang="en-US" dirty="0" smtClean="0"/>
              <a:t>Without this internal conviction, a group will abandon its collaborative efforts as soon as the messiness begins leaking into daily encounters.</a:t>
            </a:r>
          </a:p>
          <a:p>
            <a:pPr marL="0" indent="0">
              <a:buNone/>
            </a:pPr>
            <a:r>
              <a:rPr lang="en-US" dirty="0" smtClean="0"/>
              <a:t>Family Systems, Orientation</a:t>
            </a:r>
            <a:r>
              <a:rPr lang="en-US" baseline="0" dirty="0" smtClean="0"/>
              <a:t> to parish for new employees (including school employees), saying yes when you can say Yes, and saying no when you can say No; Franciscan </a:t>
            </a:r>
            <a:r>
              <a:rPr lang="en-US" baseline="0" dirty="0" err="1" smtClean="0"/>
              <a:t>Charism</a:t>
            </a:r>
            <a:r>
              <a:rPr lang="en-US" baseline="0" dirty="0" smtClean="0"/>
              <a:t>; financial commitment – 10% tithe to tuition assistance and 10% to Peace and Justice; shared space – names of buildings language; SI process; Curriculum Development – CST Talk about the value of this – why would this be important – think about your own work in your ministry – how can your vocation be strengthened? how can the church be strengthened by focusing on collaboration?</a:t>
            </a:r>
            <a:endParaRPr lang="en-US" dirty="0" smtClean="0"/>
          </a:p>
          <a:p>
            <a:endParaRPr lang="en-US" baseline="0" dirty="0" smtClean="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workshop</a:t>
            </a:r>
            <a:r>
              <a:rPr lang="en-US" baseline="0" dirty="0" smtClean="0"/>
              <a:t> not enough – ongoing process – average 3X year all hands workshop with these goals</a:t>
            </a:r>
          </a:p>
          <a:p>
            <a:r>
              <a:rPr lang="en-US" baseline="0" dirty="0" smtClean="0"/>
              <a:t>Also small group work by department</a:t>
            </a:r>
          </a:p>
          <a:p>
            <a:r>
              <a:rPr lang="en-US" baseline="0" dirty="0" smtClean="0"/>
              <a:t>As pastor, I have the most / greatest impact upon the system – but I’m not the only one who impacts the system.  Each person does – The “higher” up in the system, often the greater the impact.</a:t>
            </a:r>
            <a:endParaRPr lang="en-US" dirty="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Commitment – Books read &amp; discussed - -it’s not going away</a:t>
            </a:r>
          </a:p>
          <a:p>
            <a:pPr marL="0" indent="0">
              <a:buNone/>
            </a:pPr>
            <a:r>
              <a:rPr lang="en-US" dirty="0" smtClean="0"/>
              <a:t>Commitment to collaboration is possible only when one is willing to confront fears and obstacles which are </a:t>
            </a:r>
            <a:r>
              <a:rPr lang="en-US" b="1" i="1" dirty="0" smtClean="0"/>
              <a:t>internal</a:t>
            </a:r>
            <a:r>
              <a:rPr lang="en-US" dirty="0" smtClean="0"/>
              <a:t> and </a:t>
            </a:r>
            <a:r>
              <a:rPr lang="en-US" b="1" i="1" dirty="0" smtClean="0"/>
              <a:t>personal</a:t>
            </a:r>
            <a:r>
              <a:rPr lang="en-US" dirty="0" smtClean="0"/>
              <a:t>.</a:t>
            </a:r>
          </a:p>
          <a:p>
            <a:pPr marL="0" indent="0">
              <a:buNone/>
            </a:pPr>
            <a:endParaRPr lang="en-US" dirty="0" smtClean="0"/>
          </a:p>
          <a:p>
            <a:pPr marL="0" indent="0">
              <a:buNone/>
            </a:pPr>
            <a:r>
              <a:rPr lang="en-US" dirty="0" smtClean="0"/>
              <a:t>Many people are more comfortable focusing on the obstacles which are external to them. </a:t>
            </a:r>
          </a:p>
          <a:p>
            <a:pPr marL="0" indent="0">
              <a:buNone/>
            </a:pPr>
            <a:endParaRPr lang="en-US" dirty="0" smtClean="0"/>
          </a:p>
          <a:p>
            <a:r>
              <a:rPr lang="en-US" dirty="0" smtClean="0"/>
              <a:t>It is less personally threatening to blame a lack of commitment to collaboration on the hierarchical church, the sponsoring institutions, or the inadequacies of co-workers. I’m perfect – you are the people with the problems” syndrome.</a:t>
            </a:r>
          </a:p>
          <a:p>
            <a:r>
              <a:rPr lang="en-US" dirty="0" smtClean="0"/>
              <a:t>The problem is with the men running the Catholic Church</a:t>
            </a:r>
            <a:r>
              <a:rPr lang="en-US" baseline="0" dirty="0" smtClean="0"/>
              <a:t> or those Friars or Jesuits or those crazy church people I work with.</a:t>
            </a:r>
            <a:endParaRPr lang="en-US" dirty="0" smtClean="0"/>
          </a:p>
          <a:p>
            <a:pPr marL="0" indent="0">
              <a:buNone/>
            </a:pPr>
            <a:endParaRPr lang="en-US" dirty="0" smtClean="0"/>
          </a:p>
          <a:p>
            <a:endParaRPr lang="en-US" baseline="0" dirty="0" smtClean="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Capacity / Capability – hope for the best</a:t>
            </a:r>
          </a:p>
          <a:p>
            <a:r>
              <a:rPr lang="en-US" sz="1200" dirty="0" smtClean="0"/>
              <a:t>Skills</a:t>
            </a:r>
          </a:p>
          <a:p>
            <a:r>
              <a:rPr lang="en-US" sz="1200" dirty="0" smtClean="0"/>
              <a:t>Spirituality</a:t>
            </a:r>
          </a:p>
          <a:p>
            <a:r>
              <a:rPr lang="en-US" sz="1200" dirty="0" smtClean="0"/>
              <a:t>Process</a:t>
            </a:r>
          </a:p>
          <a:p>
            <a:r>
              <a:rPr lang="en-US" sz="1200" dirty="0" err="1" smtClean="0"/>
              <a:t>Maturity</a:t>
            </a:r>
            <a:r>
              <a:rPr lang="en-US" dirty="0" err="1" smtClean="0"/>
              <a:t>Among</a:t>
            </a:r>
            <a:r>
              <a:rPr lang="en-US" dirty="0" smtClean="0"/>
              <a:t> the </a:t>
            </a:r>
            <a:r>
              <a:rPr lang="en-US" u="sng" dirty="0" smtClean="0"/>
              <a:t>skills</a:t>
            </a:r>
            <a:r>
              <a:rPr lang="en-US" dirty="0" smtClean="0"/>
              <a:t> required for collaboration are group leadership, conflict resolution and management, confrontation, and discernment of gifts.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collaborative </a:t>
            </a:r>
            <a:r>
              <a:rPr lang="en-US" u="sng" dirty="0" smtClean="0"/>
              <a:t>spirituality</a:t>
            </a:r>
            <a:r>
              <a:rPr lang="en-US" dirty="0" smtClean="0"/>
              <a:t> leads a person toward compassionate action and acts of forgiveness that witness to the presence of Jesus Christ.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None/>
            </a:pPr>
            <a:r>
              <a:rPr lang="en-US" dirty="0" smtClean="0"/>
              <a:t>The </a:t>
            </a:r>
            <a:r>
              <a:rPr lang="en-US" u="sng" dirty="0" smtClean="0"/>
              <a:t>process</a:t>
            </a:r>
            <a:r>
              <a:rPr lang="en-US" dirty="0" smtClean="0"/>
              <a:t> contains a number of elements: a common, gospel-oriented, collaborative vision, a method for identifying gifts, a structure which assures that the gifts are used for ministry, a clarification of roles and authority, and a system for accountability and evaluation. </a:t>
            </a:r>
          </a:p>
          <a:p>
            <a:pPr marL="0" indent="0">
              <a:buNone/>
            </a:pPr>
            <a:endParaRPr lang="en-US" dirty="0" smtClean="0"/>
          </a:p>
          <a:p>
            <a:pPr marL="0" indent="0">
              <a:buNone/>
            </a:pPr>
            <a:r>
              <a:rPr lang="en-US" dirty="0" smtClean="0"/>
              <a:t>The most important element is the identification or discernment of gifts.</a:t>
            </a:r>
          </a:p>
          <a:p>
            <a:pPr marL="0" indent="0">
              <a:buNone/>
            </a:pPr>
            <a:endParaRPr lang="en-US" dirty="0" smtClean="0"/>
          </a:p>
          <a:p>
            <a:pPr marL="0" indent="0">
              <a:buNone/>
            </a:pPr>
            <a:r>
              <a:rPr lang="en-US" dirty="0" smtClean="0"/>
              <a:t>Are you ready?</a:t>
            </a:r>
          </a:p>
          <a:p>
            <a:pPr marL="0" indent="0">
              <a:buNone/>
            </a:pPr>
            <a:r>
              <a:rPr lang="en-US" dirty="0" smtClean="0"/>
              <a:t>“Am I mature enough to collaborate?”</a:t>
            </a:r>
          </a:p>
          <a:p>
            <a:pPr marL="0" indent="0">
              <a:buNone/>
            </a:pPr>
            <a:r>
              <a:rPr lang="en-US" dirty="0" smtClean="0"/>
              <a:t>“Do I have the ability to be generative – that is to move beyond self and to extend care and concern for others?”</a:t>
            </a:r>
            <a:endParaRPr lang="en-US" sz="1200" dirty="0" smtClean="0"/>
          </a:p>
          <a:p>
            <a:endParaRPr lang="en-US" dirty="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at various stages depending on the ministry; topic;</a:t>
            </a:r>
            <a:r>
              <a:rPr lang="en-US" baseline="0" dirty="0" smtClean="0"/>
              <a:t> issue. </a:t>
            </a:r>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5166D9F-B09B-4C0F-9837-59AD9A693910}"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Construction projects taking place – reminds me of this story.</a:t>
            </a:r>
          </a:p>
          <a:p>
            <a:pPr eaLnBrk="1" hangingPunct="1">
              <a:spcBef>
                <a:spcPct val="0"/>
              </a:spcBef>
            </a:pPr>
            <a:r>
              <a:rPr lang="en-US" dirty="0" smtClean="0"/>
              <a:t> </a:t>
            </a:r>
          </a:p>
          <a:p>
            <a:pPr eaLnBrk="1" hangingPunct="1">
              <a:spcBef>
                <a:spcPct val="0"/>
              </a:spcBef>
            </a:pPr>
            <a:r>
              <a:rPr lang="en-US" dirty="0" smtClean="0"/>
              <a:t>The story is old and probably familiar, but it illustrates a powerful point.  One morning, during the construction of St. Paul's Cathedral in London, Sir Christopher Wren, the Cathedral’s architect, came upon two stonecutters, and asked what they were doing.  The first man answered, 'I’m cutting stone.' But the second man said, 'I’m part of a group that’s building a cathedral.'</a:t>
            </a:r>
          </a:p>
          <a:p>
            <a:pPr eaLnBrk="1" hangingPunct="1">
              <a:spcBef>
                <a:spcPct val="0"/>
              </a:spcBef>
            </a:pPr>
            <a:r>
              <a:rPr lang="en-US" dirty="0" smtClean="0"/>
              <a:t>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CF22FA-B5B7-4984-8AAA-A41F241D493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However, the role of pastor is twofold: to maintain continuity with the past, and also to lead change that produces new growth and development. </a:t>
            </a:r>
            <a:endParaRPr lang="en-US" dirty="0" smtClean="0"/>
          </a:p>
          <a:p>
            <a:endParaRPr lang="en-US" dirty="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8C2FDE-D6C8-44BE-957B-B39C9CAEB50E}"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Christine</a:t>
            </a:r>
            <a:endParaRPr lang="en-US" dirty="0"/>
          </a:p>
        </p:txBody>
      </p:sp>
      <p:sp>
        <p:nvSpPr>
          <p:cNvPr id="4" name="Slide Number Placeholder 3"/>
          <p:cNvSpPr>
            <a:spLocks noGrp="1"/>
          </p:cNvSpPr>
          <p:nvPr>
            <p:ph type="sldNum" sz="quarter" idx="10"/>
          </p:nvPr>
        </p:nvSpPr>
        <p:spPr/>
        <p:txBody>
          <a:bodyPr/>
          <a:lstStyle/>
          <a:p>
            <a:pPr>
              <a:defRPr/>
            </a:pPr>
            <a:fld id="{5774B273-30D0-4C56-AA25-BC9D4FBEE2CF}"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Vatican</a:t>
            </a:r>
            <a:r>
              <a:rPr lang="en-US" baseline="0" dirty="0" smtClean="0"/>
              <a:t> II ecclesiology – </a:t>
            </a:r>
          </a:p>
          <a:p>
            <a:r>
              <a:rPr lang="en-US" baseline="0" dirty="0" smtClean="0"/>
              <a:t>150 employees – I’m the last interview – ask questions about mission / collaboration / Franciscan tradition / BST</a:t>
            </a:r>
            <a:endParaRPr lang="en-US" dirty="0"/>
          </a:p>
        </p:txBody>
      </p:sp>
      <p:sp>
        <p:nvSpPr>
          <p:cNvPr id="5" name="Footer Placeholder 4"/>
          <p:cNvSpPr>
            <a:spLocks noGrp="1"/>
          </p:cNvSpPr>
          <p:nvPr>
            <p:ph type="ftr" sz="quarter" idx="10"/>
          </p:nvPr>
        </p:nvSpPr>
        <p:spPr/>
        <p:txBody>
          <a:bodyPr/>
          <a:lstStyle/>
          <a:p>
            <a:r>
              <a:rPr lang="en-US" dirty="0" smtClean="0"/>
              <a:t>Resilient Minister: Acting Collaboratively, Thinking Systems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824840-D61B-49E2-9780-007236080C70}" type="datetime1">
              <a:rPr lang="en-US" smtClean="0"/>
              <a:t>10/23/2014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Joy of Stewardship Diocese of Rochester</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288780-FC04-4534-ABB7-A360081FE8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512C38-F43C-4B59-9B3B-BCD95D6FE473}" type="datetime1">
              <a:rPr lang="en-US" smtClean="0"/>
              <a:t>10/23/2014</a:t>
            </a:fld>
            <a:endParaRPr lang="en-US"/>
          </a:p>
        </p:txBody>
      </p:sp>
      <p:sp>
        <p:nvSpPr>
          <p:cNvPr id="5" name="Footer Placeholder 4"/>
          <p:cNvSpPr>
            <a:spLocks noGrp="1"/>
          </p:cNvSpPr>
          <p:nvPr>
            <p:ph type="ftr" sz="quarter" idx="11"/>
          </p:nvPr>
        </p:nvSpPr>
        <p:spPr/>
        <p:txBody>
          <a:bodyPr/>
          <a:lstStyle>
            <a:extLst/>
          </a:lstStyle>
          <a:p>
            <a:r>
              <a:rPr lang="en-US" smtClean="0"/>
              <a:t>Joy of Stewardship Diocese of Rochester</a:t>
            </a:r>
            <a:endParaRPr lang="en-US"/>
          </a:p>
        </p:txBody>
      </p:sp>
      <p:sp>
        <p:nvSpPr>
          <p:cNvPr id="6" name="Slide Number Placeholder 5"/>
          <p:cNvSpPr>
            <a:spLocks noGrp="1"/>
          </p:cNvSpPr>
          <p:nvPr>
            <p:ph type="sldNum" sz="quarter" idx="12"/>
          </p:nvPr>
        </p:nvSpPr>
        <p:spPr/>
        <p:txBody>
          <a:bodyPr/>
          <a:lstStyle>
            <a:extLst/>
          </a:lstStyle>
          <a:p>
            <a:fld id="{CE288780-FC04-4534-ABB7-A360081FE8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90F3AB-E3E6-4A5F-8CF0-D0269731C71B}" type="datetime1">
              <a:rPr lang="en-US" smtClean="0"/>
              <a:t>10/23/2014</a:t>
            </a:fld>
            <a:endParaRPr lang="en-US"/>
          </a:p>
        </p:txBody>
      </p:sp>
      <p:sp>
        <p:nvSpPr>
          <p:cNvPr id="5" name="Footer Placeholder 4"/>
          <p:cNvSpPr>
            <a:spLocks noGrp="1"/>
          </p:cNvSpPr>
          <p:nvPr>
            <p:ph type="ftr" sz="quarter" idx="11"/>
          </p:nvPr>
        </p:nvSpPr>
        <p:spPr/>
        <p:txBody>
          <a:bodyPr/>
          <a:lstStyle>
            <a:extLst/>
          </a:lstStyle>
          <a:p>
            <a:r>
              <a:rPr lang="en-US" smtClean="0"/>
              <a:t>Joy of Stewardship Diocese of Rochester</a:t>
            </a:r>
            <a:endParaRPr lang="en-US"/>
          </a:p>
        </p:txBody>
      </p:sp>
      <p:sp>
        <p:nvSpPr>
          <p:cNvPr id="6" name="Slide Number Placeholder 5"/>
          <p:cNvSpPr>
            <a:spLocks noGrp="1"/>
          </p:cNvSpPr>
          <p:nvPr>
            <p:ph type="sldNum" sz="quarter" idx="12"/>
          </p:nvPr>
        </p:nvSpPr>
        <p:spPr/>
        <p:txBody>
          <a:bodyPr/>
          <a:lstStyle>
            <a:extLst/>
          </a:lstStyle>
          <a:p>
            <a:fld id="{CE288780-FC04-4534-ABB7-A360081FE8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6F12B0-7EA4-4125-BF13-5AA3FBB408D7}" type="datetime1">
              <a:rPr lang="en-US" smtClean="0"/>
              <a:t>10/23/2014</a:t>
            </a:fld>
            <a:endParaRPr lang="en-US"/>
          </a:p>
        </p:txBody>
      </p:sp>
      <p:sp>
        <p:nvSpPr>
          <p:cNvPr id="5" name="Footer Placeholder 4"/>
          <p:cNvSpPr>
            <a:spLocks noGrp="1"/>
          </p:cNvSpPr>
          <p:nvPr>
            <p:ph type="ftr" sz="quarter" idx="11"/>
          </p:nvPr>
        </p:nvSpPr>
        <p:spPr/>
        <p:txBody>
          <a:bodyPr/>
          <a:lstStyle>
            <a:extLst/>
          </a:lstStyle>
          <a:p>
            <a:r>
              <a:rPr lang="en-US" smtClean="0"/>
              <a:t>Joy of Stewardship Diocese of Rochester</a:t>
            </a:r>
            <a:endParaRPr lang="en-US"/>
          </a:p>
        </p:txBody>
      </p:sp>
      <p:sp>
        <p:nvSpPr>
          <p:cNvPr id="6" name="Slide Number Placeholder 5"/>
          <p:cNvSpPr>
            <a:spLocks noGrp="1"/>
          </p:cNvSpPr>
          <p:nvPr>
            <p:ph type="sldNum" sz="quarter" idx="12"/>
          </p:nvPr>
        </p:nvSpPr>
        <p:spPr/>
        <p:txBody>
          <a:bodyPr/>
          <a:lstStyle>
            <a:extLst/>
          </a:lstStyle>
          <a:p>
            <a:fld id="{CE288780-FC04-4534-ABB7-A360081FE86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F57663F-AB14-4A6F-B658-FE3C43A76BB7}" type="datetime1">
              <a:rPr lang="en-US" smtClean="0"/>
              <a:t>10/23/2014</a:t>
            </a:fld>
            <a:endParaRPr lang="en-US"/>
          </a:p>
        </p:txBody>
      </p:sp>
      <p:sp>
        <p:nvSpPr>
          <p:cNvPr id="5" name="Footer Placeholder 4"/>
          <p:cNvSpPr>
            <a:spLocks noGrp="1"/>
          </p:cNvSpPr>
          <p:nvPr>
            <p:ph type="ftr" sz="quarter" idx="11"/>
          </p:nvPr>
        </p:nvSpPr>
        <p:spPr/>
        <p:txBody>
          <a:bodyPr/>
          <a:lstStyle>
            <a:extLst/>
          </a:lstStyle>
          <a:p>
            <a:r>
              <a:rPr lang="en-US" smtClean="0"/>
              <a:t>Joy of Stewardship Diocese of Rochester</a:t>
            </a:r>
            <a:endParaRPr lang="en-US"/>
          </a:p>
        </p:txBody>
      </p:sp>
      <p:sp>
        <p:nvSpPr>
          <p:cNvPr id="6" name="Slide Number Placeholder 5"/>
          <p:cNvSpPr>
            <a:spLocks noGrp="1"/>
          </p:cNvSpPr>
          <p:nvPr>
            <p:ph type="sldNum" sz="quarter" idx="12"/>
          </p:nvPr>
        </p:nvSpPr>
        <p:spPr/>
        <p:txBody>
          <a:bodyPr/>
          <a:lstStyle>
            <a:extLst/>
          </a:lstStyle>
          <a:p>
            <a:fld id="{CE288780-FC04-4534-ABB7-A360081FE86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E7666A-9729-4782-A6D2-E52AB1F3F5CA}" type="datetime1">
              <a:rPr lang="en-US" smtClean="0"/>
              <a:t>10/23/2014</a:t>
            </a:fld>
            <a:endParaRPr lang="en-US"/>
          </a:p>
        </p:txBody>
      </p:sp>
      <p:sp>
        <p:nvSpPr>
          <p:cNvPr id="6" name="Footer Placeholder 5"/>
          <p:cNvSpPr>
            <a:spLocks noGrp="1"/>
          </p:cNvSpPr>
          <p:nvPr>
            <p:ph type="ftr" sz="quarter" idx="11"/>
          </p:nvPr>
        </p:nvSpPr>
        <p:spPr/>
        <p:txBody>
          <a:bodyPr/>
          <a:lstStyle>
            <a:extLst/>
          </a:lstStyle>
          <a:p>
            <a:r>
              <a:rPr lang="en-US" smtClean="0"/>
              <a:t>Joy of Stewardship Diocese of Rochester</a:t>
            </a:r>
            <a:endParaRPr lang="en-US"/>
          </a:p>
        </p:txBody>
      </p:sp>
      <p:sp>
        <p:nvSpPr>
          <p:cNvPr id="7" name="Slide Number Placeholder 6"/>
          <p:cNvSpPr>
            <a:spLocks noGrp="1"/>
          </p:cNvSpPr>
          <p:nvPr>
            <p:ph type="sldNum" sz="quarter" idx="12"/>
          </p:nvPr>
        </p:nvSpPr>
        <p:spPr/>
        <p:txBody>
          <a:bodyPr/>
          <a:lstStyle>
            <a:extLst/>
          </a:lstStyle>
          <a:p>
            <a:fld id="{CE288780-FC04-4534-ABB7-A360081FE86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4F48220-92A9-4D9F-988C-BBCDD8D7AD65}" type="datetime1">
              <a:rPr lang="en-US" smtClean="0"/>
              <a:t>10/23/2014</a:t>
            </a:fld>
            <a:endParaRPr lang="en-US"/>
          </a:p>
        </p:txBody>
      </p:sp>
      <p:sp>
        <p:nvSpPr>
          <p:cNvPr id="8" name="Footer Placeholder 7"/>
          <p:cNvSpPr>
            <a:spLocks noGrp="1"/>
          </p:cNvSpPr>
          <p:nvPr>
            <p:ph type="ftr" sz="quarter" idx="11"/>
          </p:nvPr>
        </p:nvSpPr>
        <p:spPr/>
        <p:txBody>
          <a:bodyPr/>
          <a:lstStyle>
            <a:extLst/>
          </a:lstStyle>
          <a:p>
            <a:r>
              <a:rPr lang="en-US" smtClean="0"/>
              <a:t>Joy of Stewardship Diocese of Rochester</a:t>
            </a:r>
            <a:endParaRPr lang="en-US"/>
          </a:p>
        </p:txBody>
      </p:sp>
      <p:sp>
        <p:nvSpPr>
          <p:cNvPr id="9" name="Slide Number Placeholder 8"/>
          <p:cNvSpPr>
            <a:spLocks noGrp="1"/>
          </p:cNvSpPr>
          <p:nvPr>
            <p:ph type="sldNum" sz="quarter" idx="12"/>
          </p:nvPr>
        </p:nvSpPr>
        <p:spPr/>
        <p:txBody>
          <a:bodyPr/>
          <a:lstStyle>
            <a:extLst/>
          </a:lstStyle>
          <a:p>
            <a:fld id="{CE288780-FC04-4534-ABB7-A360081FE8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9410E8-5D31-47BA-83C7-F20465614B06}" type="datetime1">
              <a:rPr lang="en-US" smtClean="0"/>
              <a:t>10/23/2014</a:t>
            </a:fld>
            <a:endParaRPr lang="en-US"/>
          </a:p>
        </p:txBody>
      </p:sp>
      <p:sp>
        <p:nvSpPr>
          <p:cNvPr id="4" name="Footer Placeholder 3"/>
          <p:cNvSpPr>
            <a:spLocks noGrp="1"/>
          </p:cNvSpPr>
          <p:nvPr>
            <p:ph type="ftr" sz="quarter" idx="11"/>
          </p:nvPr>
        </p:nvSpPr>
        <p:spPr/>
        <p:txBody>
          <a:bodyPr/>
          <a:lstStyle>
            <a:extLst/>
          </a:lstStyle>
          <a:p>
            <a:r>
              <a:rPr lang="en-US" smtClean="0"/>
              <a:t>Joy of Stewardship Diocese of Rochester</a:t>
            </a:r>
            <a:endParaRPr lang="en-US"/>
          </a:p>
        </p:txBody>
      </p:sp>
      <p:sp>
        <p:nvSpPr>
          <p:cNvPr id="5" name="Slide Number Placeholder 4"/>
          <p:cNvSpPr>
            <a:spLocks noGrp="1"/>
          </p:cNvSpPr>
          <p:nvPr>
            <p:ph type="sldNum" sz="quarter" idx="12"/>
          </p:nvPr>
        </p:nvSpPr>
        <p:spPr/>
        <p:txBody>
          <a:bodyPr/>
          <a:lstStyle>
            <a:extLst/>
          </a:lstStyle>
          <a:p>
            <a:fld id="{CE288780-FC04-4534-ABB7-A360081FE86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F79099-1949-4019-B653-D9DEA59E2CB5}" type="datetime1">
              <a:rPr lang="en-US" smtClean="0"/>
              <a:t>10/23/2014</a:t>
            </a:fld>
            <a:endParaRPr lang="en-US"/>
          </a:p>
        </p:txBody>
      </p:sp>
      <p:sp>
        <p:nvSpPr>
          <p:cNvPr id="3" name="Footer Placeholder 2"/>
          <p:cNvSpPr>
            <a:spLocks noGrp="1"/>
          </p:cNvSpPr>
          <p:nvPr>
            <p:ph type="ftr" sz="quarter" idx="11"/>
          </p:nvPr>
        </p:nvSpPr>
        <p:spPr/>
        <p:txBody>
          <a:bodyPr/>
          <a:lstStyle>
            <a:extLst/>
          </a:lstStyle>
          <a:p>
            <a:r>
              <a:rPr lang="en-US" smtClean="0"/>
              <a:t>Joy of Stewardship Diocese of Rochester</a:t>
            </a:r>
            <a:endParaRPr lang="en-US"/>
          </a:p>
        </p:txBody>
      </p:sp>
      <p:sp>
        <p:nvSpPr>
          <p:cNvPr id="4" name="Slide Number Placeholder 3"/>
          <p:cNvSpPr>
            <a:spLocks noGrp="1"/>
          </p:cNvSpPr>
          <p:nvPr>
            <p:ph type="sldNum" sz="quarter" idx="12"/>
          </p:nvPr>
        </p:nvSpPr>
        <p:spPr/>
        <p:txBody>
          <a:bodyPr/>
          <a:lstStyle>
            <a:extLst/>
          </a:lstStyle>
          <a:p>
            <a:fld id="{CE288780-FC04-4534-ABB7-A360081FE8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B36CA65-BB6F-47CC-84CE-96375AF08A30}" type="datetime1">
              <a:rPr lang="en-US" smtClean="0"/>
              <a:t>10/23/2014</a:t>
            </a:fld>
            <a:endParaRPr lang="en-US"/>
          </a:p>
        </p:txBody>
      </p:sp>
      <p:sp>
        <p:nvSpPr>
          <p:cNvPr id="6" name="Footer Placeholder 5"/>
          <p:cNvSpPr>
            <a:spLocks noGrp="1"/>
          </p:cNvSpPr>
          <p:nvPr>
            <p:ph type="ftr" sz="quarter" idx="11"/>
          </p:nvPr>
        </p:nvSpPr>
        <p:spPr/>
        <p:txBody>
          <a:bodyPr/>
          <a:lstStyle>
            <a:extLst/>
          </a:lstStyle>
          <a:p>
            <a:r>
              <a:rPr lang="en-US" smtClean="0"/>
              <a:t>Joy of Stewardship Diocese of Rochester</a:t>
            </a:r>
            <a:endParaRPr lang="en-US"/>
          </a:p>
        </p:txBody>
      </p:sp>
      <p:sp>
        <p:nvSpPr>
          <p:cNvPr id="7" name="Slide Number Placeholder 6"/>
          <p:cNvSpPr>
            <a:spLocks noGrp="1"/>
          </p:cNvSpPr>
          <p:nvPr>
            <p:ph type="sldNum" sz="quarter" idx="12"/>
          </p:nvPr>
        </p:nvSpPr>
        <p:spPr/>
        <p:txBody>
          <a:bodyPr/>
          <a:lstStyle>
            <a:extLst/>
          </a:lstStyle>
          <a:p>
            <a:fld id="{CE288780-FC04-4534-ABB7-A360081FE8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229311B-47E3-4C69-9644-F04355241289}" type="datetime1">
              <a:rPr lang="en-US" smtClean="0"/>
              <a:t>10/23/2014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Joy of Stewardship Diocese of Rochester</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E288780-FC04-4534-ABB7-A360081FE86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2CE6461-8F85-40A7-8D95-56ED0644DB6D}" type="datetime1">
              <a:rPr lang="en-US" smtClean="0"/>
              <a:t>10/23/2014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Joy of Stewardship Diocese of Rochester</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288780-FC04-4534-ABB7-A360081FE8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0DA5B-4759-465D-8DC6-FFA655270B92}" type="datetimeFigureOut">
              <a:rPr lang="en-US" smtClean="0">
                <a:solidFill>
                  <a:prstClr val="black">
                    <a:tint val="75000"/>
                  </a:prstClr>
                </a:solidFill>
              </a:rPr>
              <a:pPr/>
              <a:t>10/23/2014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424-E968-4F42-8B15-3629C446C8B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com/imgres?imgurl&amp;imgrefurl=http://www.wunderground.com/wximage/jrrjosey/7?gallery=&amp;h=0&amp;w=0&amp;sz=1&amp;tbnid=7D3FWY-mFKqzaM&amp;tbnh=259&amp;tbnw=194&amp;prev=/search?q=silos&amp;tbm=isch&amp;tbo=u&amp;zoom=1&amp;q=silos&amp;docid=Ge4P5gwYVP1P7M&amp;ei=6de3Ue2PNYPq8QTOzYHoDQ&amp;ved=0CAIQsC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source=images&amp;cd=&amp;cad=rja&amp;docid=ZFwCl4o1Rk2rsM&amp;tbnid=3bUgsgqFoT5XvM:&amp;ved=0CAUQjRw&amp;url=http://www.excelsiorp3.com/blog/bid/218848/How-To-Effective-Communication-in-the-Workplace&amp;ei=odm3UYe_KoiG9gS_wYCoBQ&amp;bvm=bv.47810305,d.eWU&amp;psig=AFQjCNHCTnksHQCvSv0S0Rlfptq3OHjIRw&amp;ust=1371089678749486"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google.com/url?sa=i&amp;rct=j&amp;q=&amp;source=images&amp;cd=&amp;cad=rja&amp;docid=iEMyx839EK1m1M&amp;tbnid=hyfBzA18BGZO8M:&amp;ved=0CAUQjRw&amp;url=http://www.fisher-rock.com/Strategic_Communication.html&amp;ei=Odq3UaGZDYa89QTh_YDwAg&amp;bvm=bv.47810305,d.eWU&amp;psig=AFQjCNHCTnksHQCvSv0S0Rlfptq3OHjIRw&amp;ust=1371089678749486"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imgres?imgurl&amp;imgrefurl=http://www.buzzle.com/articles/team-building-activities-for-kids.html&amp;h=0&amp;w=0&amp;sz=1&amp;tbnid=KQCAuvmt5tK3xM&amp;tbnh=182&amp;tbnw=277&amp;prev=/search?q=cooperation&amp;tbm=isch&amp;tbo=u&amp;zoom=1&amp;q=cooperation&amp;docid=guhXdFVvyb9ITM&amp;ei=69q3UZCZL46K9ASq44GQDA&amp;ved=0CAIQsC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imgres?q=acrobatic+gymnastics+dancers&amp;start=134&amp;hl=en&amp;biw=1366&amp;bih=673&amp;tbm=isch&amp;tbnid=ePXF4CNrMSGuXM:&amp;imgrefurl=http://www.northgaofdance.com/acrobatics.html&amp;docid=pT91CbP7uSbb6M&amp;imgurl=http://www.northgaofdance.com/images/acrobatics.jpg&amp;w=400&amp;h=319&amp;ei=SgkIUuKeBaH7yAHbr4DoAw&amp;zoom=1&amp;ved=1t:3588,r:51,s:100,i:157&amp;iact=rc&amp;page=6&amp;tbnh=193&amp;tbnw=249&amp;ndsp=28&amp;tx=162&amp;ty=12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om/url?sa=i&amp;rct=j&amp;q=acrobatic%20gymnastics%20dancers&amp;source=images&amp;cd=&amp;cad=rja&amp;docid=5R7I3c2E8OwRqM&amp;tbnid=PIHNojC0RTKFpM:&amp;ved=0CAUQjRw&amp;url=http://www.dancecenteroc.com/368475/2012/02/13/ballet-isnt-just-for-ballerinas.html&amp;ei=6gkIUpnNIYv64APLm4GAAg&amp;psig=AFQjCNGAV8UCWMISafeezIFO29c5oPGbag&amp;ust=1376344626899628"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3.bp.blogspot.com/-qKxcv8KWZDg/Ubb7ximFVFI/AAAAAAAAPkE/qjAhkuLXDS8/s1600/clarf1.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icl.nd.edu/assets/96494/unleashing_catholic_generosity.pdf%22%3eunleashing_catholic_generosity.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tesd.k12.pa.us/Page/2545&amp;ei=LuRAVKPqMc3LsAS2lYCoCA&amp;bvm=bv.77648437,d.cWc&amp;psig=AFQjCNEsaJXU4wcCYmQFDT_euoffiVzqlA&amp;ust=1413625154641169"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Mreamer@Siena.edu" TargetMode="Externa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www.stfrancisraleigh.org/" TargetMode="External"/><Relationship Id="rId5" Type="http://schemas.openxmlformats.org/officeDocument/2006/relationships/hyperlink" Target="mailto:sue.mathys@stfrancisraleigh.org" TargetMode="External"/><Relationship Id="rId4" Type="http://schemas.openxmlformats.org/officeDocument/2006/relationships/hyperlink" Target="http://www.siena.edu/"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81000"/>
            <a:ext cx="9144000" cy="2514600"/>
          </a:xfrm>
        </p:spPr>
        <p:txBody>
          <a:bodyPr>
            <a:normAutofit/>
          </a:bodyPr>
          <a:lstStyle/>
          <a:p>
            <a:pPr algn="ctr"/>
            <a:r>
              <a:rPr lang="en-US" sz="8000" smtClean="0">
                <a:latin typeface="Papyrus" pitchFamily="66" charset="0"/>
              </a:rPr>
              <a:t>Welcome Stewards!</a:t>
            </a:r>
            <a:r>
              <a:rPr lang="en-US" sz="5300" smtClean="0">
                <a:latin typeface="Papyrus" pitchFamily="66" charset="0"/>
              </a:rPr>
              <a:t> </a:t>
            </a:r>
            <a:r>
              <a:rPr lang="en-US" smtClean="0"/>
              <a:t>Catholic Diocese of Rochester</a:t>
            </a:r>
            <a:endParaRPr lang="en-US" dirty="0"/>
          </a:p>
        </p:txBody>
      </p:sp>
      <p:sp>
        <p:nvSpPr>
          <p:cNvPr id="3" name="Subtitle 2"/>
          <p:cNvSpPr>
            <a:spLocks noGrp="1"/>
          </p:cNvSpPr>
          <p:nvPr>
            <p:ph type="subTitle" idx="4294967295"/>
          </p:nvPr>
        </p:nvSpPr>
        <p:spPr>
          <a:xfrm>
            <a:off x="0" y="2895600"/>
            <a:ext cx="8991600" cy="3352800"/>
          </a:xfrm>
        </p:spPr>
        <p:txBody>
          <a:bodyPr>
            <a:normAutofit/>
          </a:bodyPr>
          <a:lstStyle/>
          <a:p>
            <a:pPr algn="ctr">
              <a:buNone/>
            </a:pPr>
            <a:r>
              <a:rPr lang="en-US" dirty="0" smtClean="0">
                <a:latin typeface="Times New Roman" pitchFamily="18" charset="0"/>
                <a:cs typeface="Times New Roman" pitchFamily="18" charset="0"/>
              </a:rPr>
              <a:t>Fr. Mark G. Reamer, O.F.M.</a:t>
            </a:r>
          </a:p>
          <a:p>
            <a:pPr algn="ctr">
              <a:buNone/>
            </a:pPr>
            <a:r>
              <a:rPr lang="en-US" dirty="0" smtClean="0">
                <a:latin typeface="Times New Roman" pitchFamily="18" charset="0"/>
                <a:cs typeface="Times New Roman" pitchFamily="18" charset="0"/>
              </a:rPr>
              <a:t>Siena College</a:t>
            </a:r>
          </a:p>
          <a:p>
            <a:pPr algn="ctr">
              <a:buNone/>
            </a:pPr>
            <a:r>
              <a:rPr lang="en-US" dirty="0" smtClean="0">
                <a:latin typeface="Times New Roman" pitchFamily="18" charset="0"/>
                <a:cs typeface="Times New Roman" pitchFamily="18" charset="0"/>
              </a:rPr>
              <a:t>Loudonville, New York</a:t>
            </a:r>
          </a:p>
          <a:p>
            <a:pPr algn="ct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Ms. Sue </a:t>
            </a:r>
            <a:r>
              <a:rPr lang="en-US" dirty="0" err="1" smtClean="0">
                <a:latin typeface="Times New Roman" pitchFamily="18" charset="0"/>
                <a:cs typeface="Times New Roman" pitchFamily="18" charset="0"/>
              </a:rPr>
              <a:t>Mathys</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The Catholic Community of St. Francis of Assisi</a:t>
            </a:r>
          </a:p>
          <a:p>
            <a:pPr algn="ctr">
              <a:buNone/>
            </a:pPr>
            <a:r>
              <a:rPr lang="en-US" dirty="0" smtClean="0">
                <a:latin typeface="Times New Roman" pitchFamily="18" charset="0"/>
                <a:cs typeface="Times New Roman" pitchFamily="18" charset="0"/>
              </a:rPr>
              <a:t>Raleigh, North Carolina</a:t>
            </a:r>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a:xfrm>
            <a:off x="0" y="6492875"/>
            <a:ext cx="2350681" cy="365125"/>
          </a:xfrm>
        </p:spPr>
        <p:txBody>
          <a:bodyPr/>
          <a:lstStyle/>
          <a:p>
            <a:pPr algn="ctr"/>
            <a:r>
              <a:rPr lang="en-US" dirty="0" smtClean="0"/>
              <a:t>Joy of Stewardship </a:t>
            </a:r>
          </a:p>
          <a:p>
            <a:pPr algn="ctr"/>
            <a:r>
              <a:rPr lang="en-US" dirty="0" smtClean="0"/>
              <a:t>Diocese of Rochester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5745162"/>
          </a:xfrm>
        </p:spPr>
        <p:txBody>
          <a:bodyPr>
            <a:noAutofit/>
          </a:bodyPr>
          <a:lstStyle/>
          <a:p>
            <a:pPr algn="ctr"/>
            <a:r>
              <a:rPr lang="en-US" sz="3600" b="0" u="sng" dirty="0" smtClean="0">
                <a:solidFill>
                  <a:schemeClr val="tx1"/>
                </a:solidFill>
                <a:effectLst/>
                <a:latin typeface="Times New Roman" pitchFamily="18" charset="0"/>
                <a:cs typeface="Times New Roman" pitchFamily="18" charset="0"/>
              </a:rPr>
              <a:t>Collaboration</a:t>
            </a:r>
            <a:r>
              <a:rPr lang="en-US" sz="3600" b="0" dirty="0" smtClean="0">
                <a:solidFill>
                  <a:schemeClr val="tx1"/>
                </a:solidFill>
                <a:effectLst/>
                <a:latin typeface="Times New Roman" pitchFamily="18" charset="0"/>
                <a:cs typeface="Times New Roman" pitchFamily="18" charset="0"/>
              </a:rPr>
              <a:t>: </a:t>
            </a:r>
            <a:br>
              <a:rPr lang="en-US" sz="36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The identification, release and union </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of the gifts of all baptized persons </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for the sake of the mission.</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The essence of collaboration is to develop a church</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in which people continue to discover </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new and better ways of working together </a:t>
            </a:r>
            <a:br>
              <a:rPr lang="en-US" sz="3400" b="0" dirty="0" smtClean="0">
                <a:solidFill>
                  <a:schemeClr val="tx1"/>
                </a:solidFill>
                <a:effectLst/>
                <a:latin typeface="Times New Roman" pitchFamily="18" charset="0"/>
                <a:cs typeface="Times New Roman" pitchFamily="18" charset="0"/>
              </a:rPr>
            </a:br>
            <a:r>
              <a:rPr lang="en-US" sz="3400" b="0" dirty="0" smtClean="0">
                <a:solidFill>
                  <a:schemeClr val="tx1"/>
                </a:solidFill>
                <a:effectLst/>
                <a:latin typeface="Times New Roman" pitchFamily="18" charset="0"/>
                <a:cs typeface="Times New Roman" pitchFamily="18" charset="0"/>
              </a:rPr>
              <a:t>in ministry toward that common </a:t>
            </a:r>
            <a:r>
              <a:rPr lang="en-US" sz="3400" b="0" dirty="0" smtClean="0">
                <a:solidFill>
                  <a:schemeClr val="tx1"/>
                </a:solidFill>
                <a:effectLst/>
                <a:latin typeface="Times New Roman" pitchFamily="18" charset="0"/>
                <a:cs typeface="Times New Roman" pitchFamily="18" charset="0"/>
              </a:rPr>
              <a:t>mission.</a:t>
            </a:r>
            <a:r>
              <a:rPr lang="en-US" sz="3400" b="0" dirty="0">
                <a:solidFill>
                  <a:schemeClr val="tx1"/>
                </a:solidFill>
                <a:effectLst/>
                <a:latin typeface="Times New Roman" pitchFamily="18" charset="0"/>
                <a:cs typeface="Times New Roman" pitchFamily="18" charset="0"/>
              </a:rPr>
              <a:t/>
            </a:r>
            <a:br>
              <a:rPr lang="en-US" sz="3400" b="0" dirty="0">
                <a:solidFill>
                  <a:schemeClr val="tx1"/>
                </a:solidFill>
                <a:effectLst/>
                <a:latin typeface="Times New Roman" pitchFamily="18" charset="0"/>
                <a:cs typeface="Times New Roman" pitchFamily="18" charset="0"/>
              </a:rPr>
            </a:br>
            <a:r>
              <a:rPr lang="en-US" sz="1800" b="0" dirty="0" smtClean="0">
                <a:solidFill>
                  <a:schemeClr val="tx1"/>
                </a:solidFill>
                <a:effectLst/>
                <a:latin typeface="Times New Roman" pitchFamily="18" charset="0"/>
                <a:cs typeface="Times New Roman" pitchFamily="18" charset="0"/>
              </a:rPr>
              <a:t>Collaboration: Uniting Our Gifts </a:t>
            </a:r>
            <a:r>
              <a:rPr lang="en-US" sz="1800" b="0" dirty="0" smtClean="0">
                <a:solidFill>
                  <a:schemeClr val="tx1"/>
                </a:solidFill>
                <a:effectLst/>
                <a:latin typeface="Times New Roman" pitchFamily="18" charset="0"/>
                <a:cs typeface="Times New Roman" pitchFamily="18" charset="0"/>
              </a:rPr>
              <a:t>in Ministry by </a:t>
            </a:r>
            <a:r>
              <a:rPr lang="en-US" sz="1800" b="0" dirty="0" err="1" smtClean="0">
                <a:solidFill>
                  <a:schemeClr val="tx1"/>
                </a:solidFill>
                <a:effectLst/>
                <a:latin typeface="Times New Roman" pitchFamily="18" charset="0"/>
                <a:cs typeface="Times New Roman" pitchFamily="18" charset="0"/>
              </a:rPr>
              <a:t>L</a:t>
            </a:r>
            <a:r>
              <a:rPr lang="en-US" sz="1800" b="0" dirty="0" err="1" smtClean="0">
                <a:solidFill>
                  <a:schemeClr val="tx1"/>
                </a:solidFill>
                <a:effectLst/>
                <a:latin typeface="Times New Roman" pitchFamily="18" charset="0"/>
                <a:cs typeface="Times New Roman" pitchFamily="18" charset="0"/>
              </a:rPr>
              <a:t>oughlan</a:t>
            </a:r>
            <a:r>
              <a:rPr lang="en-US" sz="1800" b="0" dirty="0" smtClean="0">
                <a:solidFill>
                  <a:schemeClr val="tx1"/>
                </a:solidFill>
                <a:effectLst/>
                <a:latin typeface="Times New Roman" pitchFamily="18" charset="0"/>
                <a:cs typeface="Times New Roman" pitchFamily="18" charset="0"/>
              </a:rPr>
              <a:t> </a:t>
            </a:r>
            <a:r>
              <a:rPr lang="en-US" sz="1800" b="0" dirty="0" smtClean="0">
                <a:solidFill>
                  <a:schemeClr val="tx1"/>
                </a:solidFill>
                <a:effectLst/>
                <a:latin typeface="Times New Roman" pitchFamily="18" charset="0"/>
                <a:cs typeface="Times New Roman" pitchFamily="18" charset="0"/>
              </a:rPr>
              <a:t>Sofield ST &amp; Carroll Juliano, SHCJ</a:t>
            </a:r>
            <a:endParaRPr lang="en-US" sz="2000" b="0" dirty="0">
              <a:solidFill>
                <a:schemeClr val="tx1"/>
              </a:solidFill>
              <a:effectLst/>
              <a:latin typeface="Times New Roman" pitchFamily="18" charset="0"/>
              <a:cs typeface="Times New Roman" pitchFamily="18" charset="0"/>
            </a:endParaRPr>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381000"/>
            <a:ext cx="8991600" cy="5562600"/>
          </a:xfrm>
        </p:spPr>
        <p:txBody>
          <a:bodyPr>
            <a:normAutofit/>
          </a:bodyPr>
          <a:lstStyle/>
          <a:p>
            <a:pPr marL="0" indent="0" algn="ctr">
              <a:buNone/>
            </a:pPr>
            <a:r>
              <a:rPr lang="en-US" sz="4400" b="1" dirty="0" smtClean="0"/>
              <a:t>Spirituality of Collaboration</a:t>
            </a:r>
          </a:p>
          <a:p>
            <a:pPr marL="0" indent="0">
              <a:buNone/>
            </a:pPr>
            <a:r>
              <a:rPr lang="en-US" dirty="0" smtClean="0"/>
              <a:t>	Moves </a:t>
            </a:r>
            <a:r>
              <a:rPr lang="en-US" dirty="0" smtClean="0"/>
              <a:t>to compassionate action </a:t>
            </a:r>
          </a:p>
          <a:p>
            <a:pPr marL="0" indent="0">
              <a:buNone/>
            </a:pPr>
            <a:r>
              <a:rPr lang="en-US" dirty="0" smtClean="0"/>
              <a:t>	E</a:t>
            </a:r>
            <a:r>
              <a:rPr lang="en-US" dirty="0" smtClean="0"/>
              <a:t>ncompasses </a:t>
            </a:r>
            <a:r>
              <a:rPr lang="en-US" dirty="0" smtClean="0"/>
              <a:t>forgiveness </a:t>
            </a:r>
          </a:p>
          <a:p>
            <a:pPr marL="0" indent="0">
              <a:buNone/>
            </a:pPr>
            <a:r>
              <a:rPr lang="en-US" dirty="0" smtClean="0"/>
              <a:t>	Is </a:t>
            </a:r>
            <a:r>
              <a:rPr lang="en-US" dirty="0" smtClean="0"/>
              <a:t>reflective</a:t>
            </a:r>
          </a:p>
          <a:p>
            <a:pPr marL="0" indent="0">
              <a:buNone/>
            </a:pPr>
            <a:r>
              <a:rPr lang="en-US" dirty="0" smtClean="0"/>
              <a:t>	Is </a:t>
            </a:r>
            <a:r>
              <a:rPr lang="en-US" dirty="0" smtClean="0"/>
              <a:t>shared</a:t>
            </a:r>
          </a:p>
          <a:p>
            <a:pPr marL="0" indent="0">
              <a:buNone/>
            </a:pPr>
            <a:r>
              <a:rPr lang="en-US" dirty="0" smtClean="0"/>
              <a:t>	Fits </a:t>
            </a:r>
            <a:r>
              <a:rPr lang="en-US" dirty="0" smtClean="0"/>
              <a:t>the person</a:t>
            </a:r>
          </a:p>
          <a:p>
            <a:pPr marL="0" indent="0">
              <a:buNone/>
            </a:pPr>
            <a:r>
              <a:rPr lang="en-US" dirty="0" smtClean="0"/>
              <a:t>	Is </a:t>
            </a:r>
            <a:r>
              <a:rPr lang="en-US" dirty="0" smtClean="0"/>
              <a:t>affective</a:t>
            </a:r>
          </a:p>
          <a:p>
            <a:pPr marL="0" indent="0">
              <a:buNone/>
            </a:pPr>
            <a:r>
              <a:rPr lang="en-US" dirty="0" smtClean="0"/>
              <a:t>	Is </a:t>
            </a:r>
            <a:r>
              <a:rPr lang="en-US" dirty="0" smtClean="0"/>
              <a:t>able to integrate </a:t>
            </a:r>
            <a:r>
              <a:rPr lang="en-US" dirty="0" smtClean="0"/>
              <a:t>failure</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Collaboration</a:t>
            </a:r>
            <a:r>
              <a:rPr lang="en-US" sz="1800" dirty="0">
                <a:latin typeface="Times New Roman" pitchFamily="18" charset="0"/>
                <a:cs typeface="Times New Roman" pitchFamily="18" charset="0"/>
              </a:rPr>
              <a:t>: Uniting Our Gifts in Ministry by </a:t>
            </a:r>
            <a:r>
              <a:rPr lang="en-US" sz="1800" dirty="0" err="1">
                <a:latin typeface="Times New Roman" pitchFamily="18" charset="0"/>
                <a:cs typeface="Times New Roman" pitchFamily="18" charset="0"/>
              </a:rPr>
              <a:t>Loughlan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Sofield</a:t>
            </a:r>
            <a:r>
              <a:rPr lang="en-US" sz="1800" dirty="0">
                <a:latin typeface="Times New Roman" pitchFamily="18" charset="0"/>
                <a:cs typeface="Times New Roman" pitchFamily="18" charset="0"/>
              </a:rPr>
              <a:t> ST &amp; Carroll </a:t>
            </a:r>
            <a:r>
              <a:rPr lang="en-US" sz="1800" dirty="0" err="1">
                <a:latin typeface="Times New Roman" pitchFamily="18" charset="0"/>
                <a:cs typeface="Times New Roman" pitchFamily="18" charset="0"/>
              </a:rPr>
              <a:t>Juliano</a:t>
            </a:r>
            <a:r>
              <a:rPr lang="en-US" sz="1800" dirty="0">
                <a:latin typeface="Times New Roman" pitchFamily="18" charset="0"/>
                <a:cs typeface="Times New Roman" pitchFamily="18" charset="0"/>
              </a:rPr>
              <a:t>, SHCJ</a:t>
            </a:r>
            <a:endParaRPr lang="en-US" sz="1800" dirty="0" smtClean="0"/>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ox(in)">
                                      <p:cBhvr>
                                        <p:cTn id="11" dur="500"/>
                                        <p:tgtEl>
                                          <p:spTgt spid="6">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ox(in)">
                                      <p:cBhvr>
                                        <p:cTn id="19" dur="500"/>
                                        <p:tgtEl>
                                          <p:spTgt spid="6">
                                            <p:txEl>
                                              <p:pRg st="3" end="3"/>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ox(in)">
                                      <p:cBhvr>
                                        <p:cTn id="23" dur="500"/>
                                        <p:tgtEl>
                                          <p:spTgt spid="6">
                                            <p:txEl>
                                              <p:pRg st="4" end="4"/>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ox(in)">
                                      <p:cBhvr>
                                        <p:cTn id="27" dur="500"/>
                                        <p:tgtEl>
                                          <p:spTgt spid="6">
                                            <p:txEl>
                                              <p:pRg st="5" end="5"/>
                                            </p:txEl>
                                          </p:spTgt>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ox(in)">
                                      <p:cBhvr>
                                        <p:cTn id="31" dur="500"/>
                                        <p:tgtEl>
                                          <p:spTgt spid="6">
                                            <p:txEl>
                                              <p:pRg st="6" end="6"/>
                                            </p:txEl>
                                          </p:spTgt>
                                        </p:tgtEl>
                                      </p:cBhvr>
                                    </p:animEffect>
                                  </p:childTnLst>
                                </p:cTn>
                              </p:par>
                            </p:childTnLst>
                          </p:cTn>
                        </p:par>
                        <p:par>
                          <p:cTn id="32" fill="hold">
                            <p:stCondLst>
                              <p:cond delay="3500"/>
                            </p:stCondLst>
                            <p:childTnLst>
                              <p:par>
                                <p:cTn id="33" presetID="4" presetClass="entr" presetSubtype="16"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ox(in)">
                                      <p:cBhvr>
                                        <p:cTn id="35" dur="500"/>
                                        <p:tgtEl>
                                          <p:spTgt spid="6">
                                            <p:txEl>
                                              <p:pRg st="7" end="7"/>
                                            </p:txEl>
                                          </p:spTgt>
                                        </p:tgtEl>
                                      </p:cBhvr>
                                    </p:animEffect>
                                  </p:childTnLst>
                                </p:cTn>
                              </p:par>
                            </p:childTnLst>
                          </p:cTn>
                        </p:par>
                        <p:par>
                          <p:cTn id="36" fill="hold">
                            <p:stCondLst>
                              <p:cond delay="4000"/>
                            </p:stCondLst>
                            <p:childTnLst>
                              <p:par>
                                <p:cTn id="37" presetID="4" presetClass="entr" presetSubtype="16" fill="hold" nodeType="after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box(in)">
                                      <p:cBhvr>
                                        <p:cTn id="3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565" y="76200"/>
            <a:ext cx="9067800" cy="6781800"/>
          </a:xfrm>
        </p:spPr>
        <p:txBody>
          <a:bodyPr>
            <a:noAutofit/>
          </a:bodyPr>
          <a:lstStyle/>
          <a:p>
            <a:pPr marL="0" indent="0" algn="ctr">
              <a:buNone/>
            </a:pPr>
            <a:r>
              <a:rPr lang="en-US" sz="2800" b="1" dirty="0" smtClean="0"/>
              <a:t>Why Collaboration?</a:t>
            </a:r>
          </a:p>
          <a:p>
            <a:pPr marL="0" indent="0">
              <a:buNone/>
            </a:pPr>
            <a:endParaRPr lang="en-US" sz="100" b="1" dirty="0" smtClean="0"/>
          </a:p>
          <a:p>
            <a:pPr marL="457200" indent="-457200">
              <a:buNone/>
            </a:pPr>
            <a:r>
              <a:rPr lang="en-US" sz="2600" dirty="0" smtClean="0">
                <a:latin typeface="Times New Roman" pitchFamily="18" charset="0"/>
                <a:cs typeface="Times New Roman" pitchFamily="18" charset="0"/>
              </a:rPr>
              <a:t>The Church founded by Jesus Christ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is </a:t>
            </a:r>
            <a:r>
              <a:rPr lang="en-US" sz="2600" dirty="0" smtClean="0">
                <a:latin typeface="Times New Roman" pitchFamily="18" charset="0"/>
                <a:cs typeface="Times New Roman" pitchFamily="18" charset="0"/>
              </a:rPr>
              <a:t>a Church of and on a mission.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It </a:t>
            </a:r>
            <a:r>
              <a:rPr lang="en-US" sz="2600" dirty="0" smtClean="0">
                <a:latin typeface="Times New Roman" pitchFamily="18" charset="0"/>
                <a:cs typeface="Times New Roman" pitchFamily="18" charset="0"/>
              </a:rPr>
              <a:t>is an apostolic Church; an evangelizing Church</a:t>
            </a:r>
            <a:r>
              <a:rPr lang="en-US" sz="2600" dirty="0" smtClean="0">
                <a:latin typeface="Times New Roman" pitchFamily="18" charset="0"/>
                <a:cs typeface="Times New Roman" pitchFamily="18" charset="0"/>
              </a:rPr>
              <a:t>.</a:t>
            </a:r>
          </a:p>
          <a:p>
            <a:pPr marL="457200" indent="-457200">
              <a:buNone/>
            </a:pPr>
            <a:endParaRPr lang="en-US" sz="1000" dirty="0" smtClean="0">
              <a:latin typeface="Times New Roman" pitchFamily="18" charset="0"/>
              <a:cs typeface="Times New Roman" pitchFamily="18" charset="0"/>
            </a:endParaRPr>
          </a:p>
          <a:p>
            <a:pPr marL="457200" indent="-457200">
              <a:buNone/>
            </a:pPr>
            <a:r>
              <a:rPr lang="en-US" sz="2600" dirty="0" smtClean="0">
                <a:latin typeface="Times New Roman" pitchFamily="18" charset="0"/>
                <a:cs typeface="Times New Roman" pitchFamily="18" charset="0"/>
              </a:rPr>
              <a:t>The greater the collaboration,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the </a:t>
            </a:r>
            <a:r>
              <a:rPr lang="en-US" sz="2600" dirty="0" smtClean="0">
                <a:latin typeface="Times New Roman" pitchFamily="18" charset="0"/>
                <a:cs typeface="Times New Roman" pitchFamily="18" charset="0"/>
              </a:rPr>
              <a:t>greater the growth of this apostolic Church</a:t>
            </a:r>
            <a:r>
              <a:rPr lang="en-US" sz="2600" dirty="0" smtClean="0">
                <a:latin typeface="Times New Roman" pitchFamily="18" charset="0"/>
                <a:cs typeface="Times New Roman" pitchFamily="18" charset="0"/>
              </a:rPr>
              <a:t>.</a:t>
            </a:r>
          </a:p>
          <a:p>
            <a:pPr marL="457200" indent="-457200">
              <a:buNone/>
            </a:pPr>
            <a:endParaRPr lang="en-US" sz="1000" dirty="0" smtClean="0">
              <a:latin typeface="Times New Roman" pitchFamily="18" charset="0"/>
              <a:cs typeface="Times New Roman" pitchFamily="18" charset="0"/>
            </a:endParaRPr>
          </a:p>
          <a:p>
            <a:pPr marL="514350" indent="-514350">
              <a:buNone/>
            </a:pPr>
            <a:r>
              <a:rPr lang="en-US" sz="2600" dirty="0" smtClean="0">
                <a:latin typeface="Times New Roman" pitchFamily="18" charset="0"/>
                <a:cs typeface="Times New Roman" pitchFamily="18" charset="0"/>
              </a:rPr>
              <a:t>Failure to develop a more collaborative approach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to </a:t>
            </a:r>
            <a:r>
              <a:rPr lang="en-US" sz="2600" dirty="0" smtClean="0">
                <a:latin typeface="Times New Roman" pitchFamily="18" charset="0"/>
                <a:cs typeface="Times New Roman" pitchFamily="18" charset="0"/>
              </a:rPr>
              <a:t>ministry condemns the Church to mere survival.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 </a:t>
            </a:r>
            <a:r>
              <a:rPr lang="en-US" sz="2600" dirty="0" smtClean="0">
                <a:latin typeface="Times New Roman" pitchFamily="18" charset="0"/>
                <a:cs typeface="Times New Roman" pitchFamily="18" charset="0"/>
              </a:rPr>
              <a:t>non-collaborative Church is a Church of maintenance rather than a Church of mission</a:t>
            </a:r>
            <a:r>
              <a:rPr lang="en-US" sz="2600" dirty="0" smtClean="0">
                <a:latin typeface="Times New Roman" pitchFamily="18" charset="0"/>
                <a:cs typeface="Times New Roman" pitchFamily="18" charset="0"/>
              </a:rPr>
              <a:t>.</a:t>
            </a:r>
          </a:p>
          <a:p>
            <a:pPr marL="514350" indent="-514350">
              <a:buNone/>
            </a:pPr>
            <a:endParaRPr lang="en-US" sz="1000" dirty="0" smtClean="0">
              <a:latin typeface="Times New Roman" pitchFamily="18" charset="0"/>
              <a:cs typeface="Times New Roman" pitchFamily="18" charset="0"/>
            </a:endParaRPr>
          </a:p>
          <a:p>
            <a:pPr marL="514350" indent="-514350">
              <a:buNone/>
            </a:pPr>
            <a:r>
              <a:rPr lang="en-US" sz="2600" dirty="0" smtClean="0">
                <a:latin typeface="Times New Roman" pitchFamily="18" charset="0"/>
                <a:cs typeface="Times New Roman" pitchFamily="18" charset="0"/>
              </a:rPr>
              <a:t>Collaborative ministry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is </a:t>
            </a:r>
            <a:r>
              <a:rPr lang="en-US" sz="2600" dirty="0" smtClean="0">
                <a:latin typeface="Times New Roman" pitchFamily="18" charset="0"/>
                <a:cs typeface="Times New Roman" pitchFamily="18" charset="0"/>
              </a:rPr>
              <a:t>messy, sometimes, difficult, and at times, painful</a:t>
            </a:r>
            <a:r>
              <a:rPr lang="en-US" sz="2600" dirty="0" smtClean="0">
                <a:latin typeface="Times New Roman" pitchFamily="18" charset="0"/>
                <a:cs typeface="Times New Roman" pitchFamily="18" charset="0"/>
              </a:rPr>
              <a:t>.</a:t>
            </a:r>
          </a:p>
          <a:p>
            <a:pPr marL="514350" indent="-514350">
              <a:buNone/>
            </a:pPr>
            <a:endParaRPr lang="en-US" sz="1600" dirty="0" smtClean="0"/>
          </a:p>
          <a:p>
            <a:pPr marL="514350" indent="-514350" algn="ctr">
              <a:buNone/>
            </a:pPr>
            <a:r>
              <a:rPr lang="en-US" sz="1800" dirty="0">
                <a:latin typeface="Times New Roman" pitchFamily="18" charset="0"/>
                <a:cs typeface="Times New Roman" pitchFamily="18" charset="0"/>
              </a:rPr>
              <a:t>Collaboration: Uniting Our Gifts in Ministry by </a:t>
            </a:r>
            <a:r>
              <a:rPr lang="en-US" sz="1800" dirty="0" err="1">
                <a:latin typeface="Times New Roman" pitchFamily="18" charset="0"/>
                <a:cs typeface="Times New Roman" pitchFamily="18" charset="0"/>
              </a:rPr>
              <a:t>Loughlan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Sofield</a:t>
            </a:r>
            <a:r>
              <a:rPr lang="en-US" sz="1800" dirty="0">
                <a:latin typeface="Times New Roman" pitchFamily="18" charset="0"/>
                <a:cs typeface="Times New Roman" pitchFamily="18" charset="0"/>
              </a:rPr>
              <a:t> ST &amp; Carroll </a:t>
            </a:r>
            <a:r>
              <a:rPr lang="en-US" sz="1800" dirty="0" err="1">
                <a:latin typeface="Times New Roman" pitchFamily="18" charset="0"/>
                <a:cs typeface="Times New Roman" pitchFamily="18" charset="0"/>
              </a:rPr>
              <a:t>Juliano</a:t>
            </a:r>
            <a:r>
              <a:rPr lang="en-US" sz="1800" dirty="0">
                <a:latin typeface="Times New Roman" pitchFamily="18" charset="0"/>
                <a:cs typeface="Times New Roman" pitchFamily="18" charset="0"/>
              </a:rPr>
              <a:t>, SHCJ</a:t>
            </a:r>
            <a:endParaRPr lang="en-US" sz="18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0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20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2000"/>
                                        <p:tgtEl>
                                          <p:spTgt spid="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2000"/>
                                        <p:tgtEl>
                                          <p:spTgt spid="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2000"/>
                                        <p:tgtEl>
                                          <p:spTgt spid="6">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2000"/>
                                        <p:tgtEl>
                                          <p:spTgt spid="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fade">
                                      <p:cBhvr>
                                        <p:cTn id="31" dur="2000"/>
                                        <p:tgtEl>
                                          <p:spTgt spid="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fade">
                                      <p:cBhvr>
                                        <p:cTn id="34" dur="2000"/>
                                        <p:tgtEl>
                                          <p:spTgt spid="6">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fade">
                                      <p:cBhvr>
                                        <p:cTn id="37" dur="2000"/>
                                        <p:tgtEl>
                                          <p:spTgt spid="6">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6" end="16"/>
                                            </p:txEl>
                                          </p:spTgt>
                                        </p:tgtEl>
                                        <p:attrNameLst>
                                          <p:attrName>style.visibility</p:attrName>
                                        </p:attrNameLst>
                                      </p:cBhvr>
                                      <p:to>
                                        <p:strVal val="visible"/>
                                      </p:to>
                                    </p:set>
                                    <p:animEffect transition="in" filter="fade">
                                      <p:cBhvr>
                                        <p:cTn id="40" dur="20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228600"/>
            <a:ext cx="9067800" cy="6019800"/>
          </a:xfrm>
        </p:spPr>
        <p:txBody>
          <a:bodyPr>
            <a:normAutofit/>
          </a:bodyPr>
          <a:lstStyle/>
          <a:p>
            <a:pPr marL="0" indent="0">
              <a:lnSpc>
                <a:spcPct val="150000"/>
              </a:lnSpc>
              <a:spcBef>
                <a:spcPts val="0"/>
              </a:spcBef>
              <a:buNone/>
            </a:pPr>
            <a:r>
              <a:rPr lang="en-US" sz="4000" b="1" dirty="0" smtClean="0"/>
              <a:t>Collaboration </a:t>
            </a:r>
            <a:r>
              <a:rPr lang="en-US" sz="3500" dirty="0" smtClean="0"/>
              <a:t>is </a:t>
            </a:r>
            <a:r>
              <a:rPr lang="en-US" sz="3500" dirty="0" smtClean="0"/>
              <a:t>messy </a:t>
            </a:r>
            <a:endParaRPr lang="en-US" sz="3500" dirty="0" smtClean="0"/>
          </a:p>
          <a:p>
            <a:pPr marL="0" indent="0" algn="ctr">
              <a:lnSpc>
                <a:spcPct val="150000"/>
              </a:lnSpc>
              <a:spcBef>
                <a:spcPts val="0"/>
              </a:spcBef>
              <a:buNone/>
            </a:pPr>
            <a:r>
              <a:rPr lang="en-US" sz="3500" dirty="0" smtClean="0"/>
              <a:t>and </a:t>
            </a:r>
            <a:r>
              <a:rPr lang="en-US" sz="3500" dirty="0" smtClean="0"/>
              <a:t>possible only </a:t>
            </a:r>
            <a:r>
              <a:rPr lang="en-US" sz="3500" dirty="0" smtClean="0"/>
              <a:t>when </a:t>
            </a:r>
            <a:r>
              <a:rPr lang="en-US" sz="3500" dirty="0" smtClean="0"/>
              <a:t>each collaborator </a:t>
            </a:r>
            <a:r>
              <a:rPr lang="en-US" sz="3500" dirty="0" smtClean="0"/>
              <a:t>is </a:t>
            </a:r>
            <a:r>
              <a:rPr lang="en-US" sz="3500" dirty="0" smtClean="0"/>
              <a:t>willing to engage </a:t>
            </a:r>
            <a:endParaRPr lang="en-US" sz="3500" dirty="0" smtClean="0"/>
          </a:p>
          <a:p>
            <a:pPr marL="0" indent="0" algn="ctr">
              <a:lnSpc>
                <a:spcPct val="150000"/>
              </a:lnSpc>
              <a:spcBef>
                <a:spcPts val="0"/>
              </a:spcBef>
              <a:buNone/>
            </a:pPr>
            <a:r>
              <a:rPr lang="en-US" sz="3500" dirty="0" smtClean="0"/>
              <a:t>in </a:t>
            </a:r>
            <a:r>
              <a:rPr lang="en-US" sz="3500" dirty="0" smtClean="0"/>
              <a:t>the difficult </a:t>
            </a:r>
            <a:r>
              <a:rPr lang="en-US" sz="3500" dirty="0" smtClean="0"/>
              <a:t>and</a:t>
            </a:r>
            <a:r>
              <a:rPr lang="en-US" sz="3500" dirty="0" smtClean="0"/>
              <a:t>, at times </a:t>
            </a:r>
            <a:endParaRPr lang="en-US" sz="3500" dirty="0" smtClean="0"/>
          </a:p>
          <a:p>
            <a:pPr marL="0" indent="0" algn="ctr">
              <a:lnSpc>
                <a:spcPct val="150000"/>
              </a:lnSpc>
              <a:spcBef>
                <a:spcPts val="0"/>
              </a:spcBef>
              <a:buNone/>
            </a:pPr>
            <a:r>
              <a:rPr lang="en-US" sz="3500" dirty="0" smtClean="0"/>
              <a:t>painful personal </a:t>
            </a:r>
            <a:r>
              <a:rPr lang="en-US" sz="3500" dirty="0" smtClean="0"/>
              <a:t>reflection, </a:t>
            </a:r>
            <a:endParaRPr lang="en-US" sz="3500" dirty="0" smtClean="0"/>
          </a:p>
          <a:p>
            <a:pPr marL="0" indent="0" algn="ctr">
              <a:lnSpc>
                <a:spcPct val="150000"/>
              </a:lnSpc>
              <a:spcBef>
                <a:spcPts val="0"/>
              </a:spcBef>
              <a:buNone/>
            </a:pPr>
            <a:r>
              <a:rPr lang="en-US" sz="3500" dirty="0" smtClean="0"/>
              <a:t>assessment</a:t>
            </a:r>
            <a:r>
              <a:rPr lang="en-US" sz="3500" dirty="0" smtClean="0"/>
              <a:t>, </a:t>
            </a:r>
            <a:r>
              <a:rPr lang="en-US" sz="3500" dirty="0" smtClean="0"/>
              <a:t>conversion.</a:t>
            </a:r>
          </a:p>
          <a:p>
            <a:pPr marL="0" indent="0" algn="ctr">
              <a:buNone/>
            </a:pPr>
            <a:endParaRPr lang="en-US" sz="3500" dirty="0" smtClean="0"/>
          </a:p>
          <a:p>
            <a:pPr marL="0" indent="0" algn="ctr">
              <a:buNone/>
            </a:pPr>
            <a:r>
              <a:rPr lang="en-US" sz="1800" dirty="0">
                <a:latin typeface="Times New Roman" pitchFamily="18" charset="0"/>
                <a:cs typeface="Times New Roman" pitchFamily="18" charset="0"/>
              </a:rPr>
              <a:t>Collaboration: Uniting Our Gifts in Ministry by </a:t>
            </a:r>
            <a:r>
              <a:rPr lang="en-US" sz="1800" dirty="0" err="1">
                <a:latin typeface="Times New Roman" pitchFamily="18" charset="0"/>
                <a:cs typeface="Times New Roman" pitchFamily="18" charset="0"/>
              </a:rPr>
              <a:t>Loughlan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Sofield</a:t>
            </a:r>
            <a:r>
              <a:rPr lang="en-US" sz="1800" dirty="0">
                <a:latin typeface="Times New Roman" pitchFamily="18" charset="0"/>
                <a:cs typeface="Times New Roman" pitchFamily="18" charset="0"/>
              </a:rPr>
              <a:t> ST &amp; Carroll </a:t>
            </a:r>
            <a:r>
              <a:rPr lang="en-US" sz="1800" dirty="0" err="1">
                <a:latin typeface="Times New Roman" pitchFamily="18" charset="0"/>
                <a:cs typeface="Times New Roman" pitchFamily="18" charset="0"/>
              </a:rPr>
              <a:t>Juliano</a:t>
            </a:r>
            <a:r>
              <a:rPr lang="en-US" sz="1800" dirty="0">
                <a:latin typeface="Times New Roman" pitchFamily="18" charset="0"/>
                <a:cs typeface="Times New Roman" pitchFamily="18" charset="0"/>
              </a:rPr>
              <a:t>, SHCJ</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ox(in)">
                                      <p:cBhvr>
                                        <p:cTn id="19" dur="500"/>
                                        <p:tgtEl>
                                          <p:spTgt spid="6">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ox(in)">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852" y="228600"/>
            <a:ext cx="8991600" cy="5821363"/>
          </a:xfrm>
        </p:spPr>
        <p:txBody>
          <a:bodyPr>
            <a:normAutofit lnSpcReduction="10000"/>
          </a:bodyPr>
          <a:lstStyle/>
          <a:p>
            <a:pPr marL="0" indent="0">
              <a:buNone/>
            </a:pPr>
            <a:r>
              <a:rPr lang="en-US" sz="5200" b="1" dirty="0" smtClean="0"/>
              <a:t>How do we collaborate?</a:t>
            </a:r>
          </a:p>
          <a:p>
            <a:pPr marL="0" indent="0">
              <a:buNone/>
            </a:pPr>
            <a:endParaRPr lang="en-US" sz="4000" b="1" dirty="0" smtClean="0"/>
          </a:p>
          <a:p>
            <a:pPr marL="0" indent="0" algn="ctr">
              <a:buNone/>
            </a:pPr>
            <a:r>
              <a:rPr lang="en-US" dirty="0" smtClean="0"/>
              <a:t>The four stages of collaboration:</a:t>
            </a:r>
          </a:p>
          <a:p>
            <a:pPr marL="0" indent="0" algn="ctr">
              <a:buNone/>
            </a:pPr>
            <a:endParaRPr lang="en-US" dirty="0" smtClean="0"/>
          </a:p>
          <a:p>
            <a:pPr marL="0" indent="0">
              <a:buNone/>
            </a:pPr>
            <a:r>
              <a:rPr lang="en-US" dirty="0" smtClean="0"/>
              <a:t>	</a:t>
            </a:r>
            <a:r>
              <a:rPr lang="en-US" dirty="0" smtClean="0"/>
              <a:t>Co-existence . . . </a:t>
            </a:r>
            <a:endParaRPr lang="en-US" dirty="0" smtClean="0"/>
          </a:p>
          <a:p>
            <a:pPr marL="0" indent="0">
              <a:buNone/>
            </a:pPr>
            <a:r>
              <a:rPr lang="en-US" dirty="0" smtClean="0"/>
              <a:t>	</a:t>
            </a:r>
            <a:r>
              <a:rPr lang="en-US" dirty="0" smtClean="0"/>
              <a:t>	</a:t>
            </a:r>
            <a:r>
              <a:rPr lang="en-US" dirty="0" smtClean="0"/>
              <a:t>. . . Communication . . . </a:t>
            </a:r>
            <a:endParaRPr lang="en-US" dirty="0" smtClean="0"/>
          </a:p>
          <a:p>
            <a:pPr marL="0" indent="0">
              <a:buNone/>
            </a:pPr>
            <a:r>
              <a:rPr lang="en-US" dirty="0" smtClean="0"/>
              <a:t>	</a:t>
            </a:r>
            <a:r>
              <a:rPr lang="en-US" dirty="0" smtClean="0"/>
              <a:t>		. . . Cooperation . . . </a:t>
            </a:r>
            <a:endParaRPr lang="en-US" dirty="0" smtClean="0"/>
          </a:p>
          <a:p>
            <a:pPr marL="0" indent="0">
              <a:buNone/>
            </a:pPr>
            <a:r>
              <a:rPr lang="en-US" dirty="0" smtClean="0"/>
              <a:t>	</a:t>
            </a:r>
            <a:r>
              <a:rPr lang="en-US" dirty="0" smtClean="0"/>
              <a:t>			. . . Collaboration . . .</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Always for the sake of the Mission</a:t>
            </a:r>
            <a:endParaRPr lang="en-US" dirty="0" smtClean="0">
              <a:latin typeface="Times New Roman" pitchFamily="18" charset="0"/>
              <a:cs typeface="Times New Roman" pitchFamily="18" charset="0"/>
            </a:endParaRPr>
          </a:p>
          <a:p>
            <a:pPr marL="0" indent="0" algn="ctr">
              <a:buNone/>
            </a:pPr>
            <a:endParaRPr lang="en-US" sz="1800" dirty="0" smtClean="0">
              <a:latin typeface="Times New Roman" pitchFamily="18" charset="0"/>
              <a:cs typeface="Times New Roman" pitchFamily="18" charset="0"/>
            </a:endParaRPr>
          </a:p>
          <a:p>
            <a:pPr marL="0" indent="0" algn="ctr">
              <a:buNone/>
            </a:pPr>
            <a:r>
              <a:rPr lang="en-US" sz="1800" dirty="0" smtClean="0">
                <a:latin typeface="Times New Roman" pitchFamily="18" charset="0"/>
                <a:cs typeface="Times New Roman" pitchFamily="18" charset="0"/>
              </a:rPr>
              <a:t>Collaboration</a:t>
            </a:r>
            <a:r>
              <a:rPr lang="en-US" sz="1800" dirty="0">
                <a:latin typeface="Times New Roman" pitchFamily="18" charset="0"/>
                <a:cs typeface="Times New Roman" pitchFamily="18" charset="0"/>
              </a:rPr>
              <a:t>: Uniting Our Gifts in Ministry by </a:t>
            </a:r>
            <a:r>
              <a:rPr lang="en-US" sz="1800" dirty="0" err="1">
                <a:latin typeface="Times New Roman" pitchFamily="18" charset="0"/>
                <a:cs typeface="Times New Roman" pitchFamily="18" charset="0"/>
              </a:rPr>
              <a:t>Loughlan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Sofield</a:t>
            </a:r>
            <a:r>
              <a:rPr lang="en-US" sz="1800" dirty="0">
                <a:latin typeface="Times New Roman" pitchFamily="18" charset="0"/>
                <a:cs typeface="Times New Roman" pitchFamily="18" charset="0"/>
              </a:rPr>
              <a:t> ST &amp; Carroll </a:t>
            </a:r>
            <a:r>
              <a:rPr lang="en-US" sz="1800" dirty="0" err="1">
                <a:latin typeface="Times New Roman" pitchFamily="18" charset="0"/>
                <a:cs typeface="Times New Roman" pitchFamily="18" charset="0"/>
              </a:rPr>
              <a:t>Juliano</a:t>
            </a:r>
            <a:r>
              <a:rPr lang="en-US" sz="1800" dirty="0">
                <a:latin typeface="Times New Roman" pitchFamily="18" charset="0"/>
                <a:cs typeface="Times New Roman" pitchFamily="18" charset="0"/>
              </a:rPr>
              <a:t>, SHCJ</a:t>
            </a:r>
            <a:endParaRPr lang="en-US" sz="1800" dirty="0" smtClean="0"/>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ox(in)">
                                      <p:cBhvr>
                                        <p:cTn id="15" dur="500"/>
                                        <p:tgtEl>
                                          <p:spTgt spid="6">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ox(in)">
                                      <p:cBhvr>
                                        <p:cTn id="18" dur="500"/>
                                        <p:tgtEl>
                                          <p:spTgt spid="6">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ox(in)">
                                      <p:cBhvr>
                                        <p:cTn id="21" dur="500"/>
                                        <p:tgtEl>
                                          <p:spTgt spid="6">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box(in)">
                                      <p:cBhvr>
                                        <p:cTn id="24" dur="500"/>
                                        <p:tgtEl>
                                          <p:spTgt spid="6">
                                            <p:txEl>
                                              <p:pRg st="7" end="7"/>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box(in)">
                                      <p:cBhvr>
                                        <p:cTn id="27" dur="500"/>
                                        <p:tgtEl>
                                          <p:spTgt spid="6">
                                            <p:txEl>
                                              <p:pRg st="9" end="9"/>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box(in)">
                                      <p:cBhvr>
                                        <p:cTn id="3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gov.cbia.com/images/sized/images/inside_capitol/Silos_030612-572x368.jpg"/>
          <p:cNvPicPr/>
          <p:nvPr/>
        </p:nvPicPr>
        <p:blipFill>
          <a:blip r:embed="rId3" cstate="print"/>
          <a:srcRect/>
          <a:stretch>
            <a:fillRect/>
          </a:stretch>
        </p:blipFill>
        <p:spPr bwMode="auto">
          <a:xfrm>
            <a:off x="3695700" y="3124200"/>
            <a:ext cx="5448300" cy="350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idx="4294967295"/>
          </p:nvPr>
        </p:nvSpPr>
        <p:spPr>
          <a:xfrm>
            <a:off x="4724400" y="228600"/>
            <a:ext cx="4191000" cy="1905000"/>
          </a:xfrm>
        </p:spPr>
        <p:txBody>
          <a:bodyPr>
            <a:normAutofit/>
          </a:bodyPr>
          <a:lstStyle/>
          <a:p>
            <a:pPr algn="ctr"/>
            <a:r>
              <a:rPr lang="en-US" sz="4800" b="0" dirty="0" smtClean="0">
                <a:solidFill>
                  <a:schemeClr val="tx1"/>
                </a:solidFill>
                <a:effectLst/>
                <a:latin typeface="Times New Roman" pitchFamily="18" charset="0"/>
                <a:cs typeface="Times New Roman" pitchFamily="18" charset="0"/>
              </a:rPr>
              <a:t>From </a:t>
            </a:r>
            <a:br>
              <a:rPr lang="en-US" sz="4800" b="0" dirty="0" smtClean="0">
                <a:solidFill>
                  <a:schemeClr val="tx1"/>
                </a:solidFill>
                <a:effectLst/>
                <a:latin typeface="Times New Roman" pitchFamily="18" charset="0"/>
                <a:cs typeface="Times New Roman" pitchFamily="18" charset="0"/>
              </a:rPr>
            </a:br>
            <a:r>
              <a:rPr lang="en-US" sz="4800" b="0" dirty="0" smtClean="0">
                <a:solidFill>
                  <a:schemeClr val="tx1"/>
                </a:solidFill>
                <a:effectLst/>
                <a:latin typeface="Times New Roman" pitchFamily="18" charset="0"/>
                <a:cs typeface="Times New Roman" pitchFamily="18" charset="0"/>
              </a:rPr>
              <a:t>co-existence . . . </a:t>
            </a:r>
            <a:endParaRPr lang="en-US" dirty="0">
              <a:solidFill>
                <a:schemeClr val="tx1"/>
              </a:solidFill>
            </a:endParaRPr>
          </a:p>
        </p:txBody>
      </p:sp>
      <p:pic>
        <p:nvPicPr>
          <p:cNvPr id="5" name="Picture 4" descr="http://t0.gstatic.com/images?q=tbn:ANd9GcSGg8-zB3xcWfZtBUghCSriN5zNcqgXiZQdYRCEveXdcUrgL0a8A9jYPZeH">
            <a:hlinkClick r:id="rId4"/>
          </p:cNvPr>
          <p:cNvPicPr/>
          <p:nvPr/>
        </p:nvPicPr>
        <p:blipFill>
          <a:blip r:embed="rId5" cstate="print"/>
          <a:srcRect/>
          <a:stretch>
            <a:fillRect/>
          </a:stretch>
        </p:blipFill>
        <p:spPr bwMode="auto">
          <a:xfrm>
            <a:off x="0" y="0"/>
            <a:ext cx="48768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www.excelsiorp3.com/Portals/205015/images/communication.jpg">
            <a:hlinkClick r:id="rId3"/>
          </p:cNvPr>
          <p:cNvPicPr/>
          <p:nvPr/>
        </p:nvPicPr>
        <p:blipFill>
          <a:blip r:embed="rId4" cstate="print"/>
          <a:srcRect/>
          <a:stretch>
            <a:fillRect/>
          </a:stretch>
        </p:blipFill>
        <p:spPr bwMode="auto">
          <a:xfrm>
            <a:off x="2590800" y="609600"/>
            <a:ext cx="6324600" cy="590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rc_mi" descr="http://t1.gstatic.com/images?q=tbn:ANd9GcROrRe5UGBMZNMGWo28dbQT_K_CTGF6RewhlN_J-nuSzwAcWAAw">
            <a:hlinkClick r:id="rId5"/>
          </p:cNvPr>
          <p:cNvPicPr/>
          <p:nvPr/>
        </p:nvPicPr>
        <p:blipFill>
          <a:blip r:embed="rId6" cstate="print"/>
          <a:srcRect/>
          <a:stretch>
            <a:fillRect/>
          </a:stretch>
        </p:blipFill>
        <p:spPr bwMode="auto">
          <a:xfrm>
            <a:off x="9525000" y="685800"/>
            <a:ext cx="4724400" cy="2889438"/>
          </a:xfrm>
          <a:prstGeom prst="rect">
            <a:avLst/>
          </a:prstGeom>
          <a:noFill/>
          <a:ln w="9525">
            <a:noFill/>
            <a:miter lim="800000"/>
            <a:headEnd/>
            <a:tailEnd/>
          </a:ln>
        </p:spPr>
      </p:pic>
      <p:sp>
        <p:nvSpPr>
          <p:cNvPr id="2" name="Title 1"/>
          <p:cNvSpPr>
            <a:spLocks noGrp="1"/>
          </p:cNvSpPr>
          <p:nvPr>
            <p:ph type="ctrTitle" idx="4294967295"/>
          </p:nvPr>
        </p:nvSpPr>
        <p:spPr>
          <a:xfrm>
            <a:off x="0" y="152400"/>
            <a:ext cx="4876800" cy="1066800"/>
          </a:xfrm>
        </p:spPr>
        <p:txBody>
          <a:bodyPr>
            <a:normAutofit fontScale="90000"/>
          </a:bodyPr>
          <a:lstStyle/>
          <a:p>
            <a:r>
              <a:rPr lang="en-US" sz="4800" b="0" dirty="0" smtClean="0">
                <a:solidFill>
                  <a:schemeClr val="tx1"/>
                </a:solidFill>
                <a:effectLst/>
                <a:latin typeface="Times New Roman" pitchFamily="18" charset="0"/>
                <a:cs typeface="Times New Roman" pitchFamily="18" charset="0"/>
              </a:rPr>
              <a:t>to </a:t>
            </a:r>
            <a:br>
              <a:rPr lang="en-US" sz="4800" b="0" dirty="0" smtClean="0">
                <a:solidFill>
                  <a:schemeClr val="tx1"/>
                </a:solidFill>
                <a:effectLst/>
                <a:latin typeface="Times New Roman" pitchFamily="18" charset="0"/>
                <a:cs typeface="Times New Roman" pitchFamily="18" charset="0"/>
              </a:rPr>
            </a:br>
            <a:r>
              <a:rPr lang="en-US" sz="4800" b="0" dirty="0" smtClean="0">
                <a:solidFill>
                  <a:schemeClr val="tx1"/>
                </a:solidFill>
                <a:effectLst/>
                <a:latin typeface="Times New Roman" pitchFamily="18" charset="0"/>
                <a:cs typeface="Times New Roman" pitchFamily="18" charset="0"/>
              </a:rPr>
              <a:t>communication, </a:t>
            </a:r>
            <a:endParaRPr lang="en-US" dirty="0">
              <a:solidFill>
                <a:schemeClr val="tx1"/>
              </a:solidFill>
            </a:endParaRPr>
          </a:p>
        </p:txBody>
      </p:sp>
      <p:sp>
        <p:nvSpPr>
          <p:cNvPr id="5"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10380"/>
            <a:ext cx="9144000" cy="523220"/>
          </a:xfrm>
          <a:prstGeom prst="rect">
            <a:avLst/>
          </a:prstGeom>
        </p:spPr>
        <p:txBody>
          <a:bodyPr wrap="square">
            <a:spAutoFit/>
          </a:bodyPr>
          <a:lstStyle/>
          <a:p>
            <a:pPr algn="ctr"/>
            <a:r>
              <a:rPr lang="en-US" sz="2800" dirty="0" smtClean="0">
                <a:solidFill>
                  <a:schemeClr val="bg1">
                    <a:lumMod val="50000"/>
                  </a:schemeClr>
                </a:solidFill>
                <a:latin typeface="Impact" pitchFamily="34" charset="0"/>
              </a:rPr>
              <a:t>Communications:  </a:t>
            </a:r>
            <a:r>
              <a:rPr lang="en-US" sz="2800" dirty="0" smtClean="0">
                <a:solidFill>
                  <a:srgbClr val="008000"/>
                </a:solidFill>
                <a:latin typeface="Impact" pitchFamily="34" charset="0"/>
              </a:rPr>
              <a:t>Social Media</a:t>
            </a:r>
          </a:p>
        </p:txBody>
      </p:sp>
      <p:pic>
        <p:nvPicPr>
          <p:cNvPr id="5" name="Picture 4" descr="SFAwebsite.jpg"/>
          <p:cNvPicPr>
            <a:picLocks noChangeAspect="1"/>
          </p:cNvPicPr>
          <p:nvPr/>
        </p:nvPicPr>
        <p:blipFill>
          <a:blip r:embed="rId2" cstate="print"/>
          <a:stretch>
            <a:fillRect/>
          </a:stretch>
        </p:blipFill>
        <p:spPr>
          <a:xfrm>
            <a:off x="3352800" y="3657600"/>
            <a:ext cx="1526998" cy="1828800"/>
          </a:xfrm>
          <a:prstGeom prst="rect">
            <a:avLst/>
          </a:prstGeom>
        </p:spPr>
      </p:pic>
      <p:pic>
        <p:nvPicPr>
          <p:cNvPr id="6" name="Picture 5" descr="YouTube.jpg"/>
          <p:cNvPicPr>
            <a:picLocks noChangeAspect="1"/>
          </p:cNvPicPr>
          <p:nvPr/>
        </p:nvPicPr>
        <p:blipFill>
          <a:blip r:embed="rId3" cstate="print"/>
          <a:stretch>
            <a:fillRect/>
          </a:stretch>
        </p:blipFill>
        <p:spPr>
          <a:xfrm>
            <a:off x="381000" y="3382901"/>
            <a:ext cx="1333500" cy="736600"/>
          </a:xfrm>
          <a:prstGeom prst="rect">
            <a:avLst/>
          </a:prstGeom>
        </p:spPr>
      </p:pic>
      <p:pic>
        <p:nvPicPr>
          <p:cNvPr id="8" name="Picture 7" descr="Facebook.jpg"/>
          <p:cNvPicPr>
            <a:picLocks noChangeAspect="1"/>
          </p:cNvPicPr>
          <p:nvPr/>
        </p:nvPicPr>
        <p:blipFill>
          <a:blip r:embed="rId4" cstate="print"/>
          <a:stretch>
            <a:fillRect/>
          </a:stretch>
        </p:blipFill>
        <p:spPr>
          <a:xfrm>
            <a:off x="1447800" y="2468501"/>
            <a:ext cx="1308100" cy="495300"/>
          </a:xfrm>
          <a:prstGeom prst="rect">
            <a:avLst/>
          </a:prstGeom>
        </p:spPr>
      </p:pic>
      <p:pic>
        <p:nvPicPr>
          <p:cNvPr id="9" name="Picture 8" descr="Wordpress.jpg"/>
          <p:cNvPicPr>
            <a:picLocks noChangeAspect="1"/>
          </p:cNvPicPr>
          <p:nvPr/>
        </p:nvPicPr>
        <p:blipFill>
          <a:blip r:embed="rId5" cstate="print"/>
          <a:stretch>
            <a:fillRect/>
          </a:stretch>
        </p:blipFill>
        <p:spPr>
          <a:xfrm>
            <a:off x="5943600" y="4983101"/>
            <a:ext cx="1488281" cy="381000"/>
          </a:xfrm>
          <a:prstGeom prst="rect">
            <a:avLst/>
          </a:prstGeom>
        </p:spPr>
      </p:pic>
      <p:pic>
        <p:nvPicPr>
          <p:cNvPr id="10" name="Picture 9" descr="Twitter.jpg"/>
          <p:cNvPicPr>
            <a:picLocks noChangeAspect="1"/>
          </p:cNvPicPr>
          <p:nvPr/>
        </p:nvPicPr>
        <p:blipFill>
          <a:blip r:embed="rId6" cstate="print"/>
          <a:srcRect l="5263" t="19036" r="5263" b="23857"/>
          <a:stretch>
            <a:fillRect/>
          </a:stretch>
        </p:blipFill>
        <p:spPr>
          <a:xfrm>
            <a:off x="533400" y="4906901"/>
            <a:ext cx="1295400" cy="457200"/>
          </a:xfrm>
          <a:prstGeom prst="rect">
            <a:avLst/>
          </a:prstGeom>
        </p:spPr>
      </p:pic>
      <p:pic>
        <p:nvPicPr>
          <p:cNvPr id="11" name="Picture 10" descr="ConstantContact.jpg"/>
          <p:cNvPicPr>
            <a:picLocks noChangeAspect="1"/>
          </p:cNvPicPr>
          <p:nvPr/>
        </p:nvPicPr>
        <p:blipFill>
          <a:blip r:embed="rId7" cstate="print"/>
          <a:stretch>
            <a:fillRect/>
          </a:stretch>
        </p:blipFill>
        <p:spPr>
          <a:xfrm>
            <a:off x="1447800" y="6049901"/>
            <a:ext cx="1243012" cy="655699"/>
          </a:xfrm>
          <a:prstGeom prst="rect">
            <a:avLst/>
          </a:prstGeom>
        </p:spPr>
      </p:pic>
      <p:pic>
        <p:nvPicPr>
          <p:cNvPr id="12" name="Picture 11" descr="smugmug.jpg"/>
          <p:cNvPicPr>
            <a:picLocks noChangeAspect="1"/>
          </p:cNvPicPr>
          <p:nvPr/>
        </p:nvPicPr>
        <p:blipFill>
          <a:blip r:embed="rId8" cstate="print"/>
          <a:stretch>
            <a:fillRect/>
          </a:stretch>
        </p:blipFill>
        <p:spPr>
          <a:xfrm>
            <a:off x="4495800" y="6430901"/>
            <a:ext cx="1371600" cy="257175"/>
          </a:xfrm>
          <a:prstGeom prst="rect">
            <a:avLst/>
          </a:prstGeom>
        </p:spPr>
      </p:pic>
      <p:cxnSp>
        <p:nvCxnSpPr>
          <p:cNvPr id="13" name="Straight Connector 12"/>
          <p:cNvCxnSpPr/>
          <p:nvPr/>
        </p:nvCxnSpPr>
        <p:spPr>
          <a:xfrm>
            <a:off x="2743200" y="2819400"/>
            <a:ext cx="7620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3916301"/>
            <a:ext cx="2209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p:cNvCxnSpPr>
          <p:nvPr/>
        </p:nvCxnSpPr>
        <p:spPr>
          <a:xfrm flipV="1">
            <a:off x="1828800" y="4724400"/>
            <a:ext cx="1600200" cy="411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3"/>
          </p:cNvCxnSpPr>
          <p:nvPr/>
        </p:nvCxnSpPr>
        <p:spPr>
          <a:xfrm flipV="1">
            <a:off x="2690812" y="5410200"/>
            <a:ext cx="738188" cy="967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5" idx="3"/>
          </p:cNvCxnSpPr>
          <p:nvPr/>
        </p:nvCxnSpPr>
        <p:spPr>
          <a:xfrm rot="10800000">
            <a:off x="4879798" y="4572001"/>
            <a:ext cx="987602" cy="715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800600" y="5486400"/>
            <a:ext cx="227102"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876800" y="2895600"/>
            <a:ext cx="2209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1676400" y="2925701"/>
            <a:ext cx="609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028700" y="3573401"/>
            <a:ext cx="1981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4400" y="4449701"/>
            <a:ext cx="3124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990600" y="4449701"/>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0"/>
          </p:cNvCxnSpPr>
          <p:nvPr/>
        </p:nvCxnSpPr>
        <p:spPr>
          <a:xfrm rot="16200000" flipH="1">
            <a:off x="1491853" y="5472448"/>
            <a:ext cx="685800" cy="469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1"/>
          </p:cNvCxnSpPr>
          <p:nvPr/>
        </p:nvCxnSpPr>
        <p:spPr>
          <a:xfrm flipV="1">
            <a:off x="2743200" y="6559489"/>
            <a:ext cx="1752600"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2667000" y="5364101"/>
            <a:ext cx="3276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2" idx="3"/>
          </p:cNvCxnSpPr>
          <p:nvPr/>
        </p:nvCxnSpPr>
        <p:spPr>
          <a:xfrm flipH="1">
            <a:off x="3132326" y="3324738"/>
            <a:ext cx="4058537" cy="3182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29400" y="3429000"/>
            <a:ext cx="457200" cy="155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8" idx="3"/>
          </p:cNvCxnSpPr>
          <p:nvPr/>
        </p:nvCxnSpPr>
        <p:spPr>
          <a:xfrm rot="10800000">
            <a:off x="2755900" y="2716152"/>
            <a:ext cx="3568700" cy="2236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3"/>
          </p:cNvCxnSpPr>
          <p:nvPr/>
        </p:nvCxnSpPr>
        <p:spPr>
          <a:xfrm flipV="1">
            <a:off x="2755900" y="2667000"/>
            <a:ext cx="4330700" cy="49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981200" y="3581400"/>
            <a:ext cx="35052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3"/>
          </p:cNvCxnSpPr>
          <p:nvPr/>
        </p:nvCxnSpPr>
        <p:spPr>
          <a:xfrm flipV="1">
            <a:off x="1714500" y="2819400"/>
            <a:ext cx="5372100" cy="9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828800" y="3124200"/>
            <a:ext cx="5257800" cy="1858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28800" y="5287901"/>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9" idx="1"/>
          </p:cNvCxnSpPr>
          <p:nvPr/>
        </p:nvCxnSpPr>
        <p:spPr>
          <a:xfrm>
            <a:off x="1676400" y="4068701"/>
            <a:ext cx="426720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629400" y="52879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81800" y="54403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934200" y="55927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86600" y="57451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9000" y="58975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391400" y="60499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543800" y="6202301"/>
            <a:ext cx="304800" cy="457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5400000">
            <a:off x="5219700" y="5478401"/>
            <a:ext cx="990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543800" y="55626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696200" y="5638800"/>
            <a:ext cx="304800" cy="411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848600" y="5715000"/>
            <a:ext cx="381000" cy="487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696200" y="5029200"/>
            <a:ext cx="959109" cy="646331"/>
          </a:xfrm>
          <a:prstGeom prst="rect">
            <a:avLst/>
          </a:prstGeom>
          <a:noFill/>
        </p:spPr>
        <p:txBody>
          <a:bodyPr wrap="none" rtlCol="0">
            <a:spAutoFit/>
          </a:bodyPr>
          <a:lstStyle/>
          <a:p>
            <a:r>
              <a:rPr lang="en-US" dirty="0" smtClean="0"/>
              <a:t>Ministry</a:t>
            </a:r>
          </a:p>
          <a:p>
            <a:r>
              <a:rPr lang="en-US" dirty="0" smtClean="0"/>
              <a:t>Leaders</a:t>
            </a:r>
            <a:endParaRPr lang="en-US" dirty="0"/>
          </a:p>
        </p:txBody>
      </p:sp>
      <p:pic>
        <p:nvPicPr>
          <p:cNvPr id="48" name="Picture 47" descr="PPTSlideHeaderwText 2.jpg"/>
          <p:cNvPicPr>
            <a:picLocks noChangeAspect="1"/>
          </p:cNvPicPr>
          <p:nvPr/>
        </p:nvPicPr>
        <p:blipFill>
          <a:blip r:embed="rId9" cstate="print"/>
          <a:stretch>
            <a:fillRect/>
          </a:stretch>
        </p:blipFill>
        <p:spPr>
          <a:xfrm>
            <a:off x="0" y="0"/>
            <a:ext cx="9144000" cy="1556512"/>
          </a:xfrm>
          <a:prstGeom prst="rect">
            <a:avLst/>
          </a:prstGeom>
        </p:spPr>
      </p:pic>
      <p:cxnSp>
        <p:nvCxnSpPr>
          <p:cNvPr id="50" name="Straight Connector 49"/>
          <p:cNvCxnSpPr/>
          <p:nvPr/>
        </p:nvCxnSpPr>
        <p:spPr>
          <a:xfrm rot="10800000" flipV="1">
            <a:off x="1676400" y="2819400"/>
            <a:ext cx="24384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flipV="1">
            <a:off x="1752600" y="2819400"/>
            <a:ext cx="25908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943100" y="3543300"/>
            <a:ext cx="327660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2" idx="0"/>
          </p:cNvCxnSpPr>
          <p:nvPr/>
        </p:nvCxnSpPr>
        <p:spPr>
          <a:xfrm rot="16200000" flipH="1">
            <a:off x="3180587" y="4429888"/>
            <a:ext cx="3582926"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29200" y="2819400"/>
            <a:ext cx="1524000" cy="2133600"/>
          </a:xfrm>
          <a:prstGeom prst="line">
            <a:avLst/>
          </a:prstGeom>
        </p:spPr>
        <p:style>
          <a:lnRef idx="1">
            <a:schemeClr val="accent1"/>
          </a:lnRef>
          <a:fillRef idx="0">
            <a:schemeClr val="accent1"/>
          </a:fillRef>
          <a:effectRef idx="0">
            <a:schemeClr val="accent1"/>
          </a:effectRef>
          <a:fontRef idx="minor">
            <a:schemeClr val="tx1"/>
          </a:fontRef>
        </p:style>
      </p:cxnSp>
      <p:pic>
        <p:nvPicPr>
          <p:cNvPr id="77" name="Picture 76" descr="BulletinGraphic.jpg"/>
          <p:cNvPicPr>
            <a:picLocks noChangeAspect="1"/>
          </p:cNvPicPr>
          <p:nvPr/>
        </p:nvPicPr>
        <p:blipFill>
          <a:blip r:embed="rId10" cstate="print"/>
          <a:stretch>
            <a:fillRect/>
          </a:stretch>
        </p:blipFill>
        <p:spPr>
          <a:xfrm>
            <a:off x="4114800" y="2133600"/>
            <a:ext cx="900341" cy="1163716"/>
          </a:xfrm>
          <a:prstGeom prst="rect">
            <a:avLst/>
          </a:prstGeom>
        </p:spPr>
      </p:pic>
      <p:sp>
        <p:nvSpPr>
          <p:cNvPr id="99" name="Rectangle 98"/>
          <p:cNvSpPr/>
          <p:nvPr/>
        </p:nvSpPr>
        <p:spPr>
          <a:xfrm>
            <a:off x="7086600" y="1828800"/>
            <a:ext cx="1524000" cy="2895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descr="DSCN0346.JPG"/>
          <p:cNvPicPr>
            <a:picLocks noChangeAspect="1"/>
          </p:cNvPicPr>
          <p:nvPr/>
        </p:nvPicPr>
        <p:blipFill>
          <a:blip r:embed="rId11" cstate="print"/>
          <a:srcRect l="1111" t="27778" r="17407" b="7778"/>
          <a:stretch>
            <a:fillRect/>
          </a:stretch>
        </p:blipFill>
        <p:spPr>
          <a:xfrm>
            <a:off x="7315200" y="3429000"/>
            <a:ext cx="1066800" cy="1124989"/>
          </a:xfrm>
          <a:prstGeom prst="rect">
            <a:avLst/>
          </a:prstGeom>
        </p:spPr>
      </p:pic>
      <p:sp>
        <p:nvSpPr>
          <p:cNvPr id="101" name="TextBox 100"/>
          <p:cNvSpPr txBox="1"/>
          <p:nvPr/>
        </p:nvSpPr>
        <p:spPr>
          <a:xfrm>
            <a:off x="7162800" y="4495800"/>
            <a:ext cx="1403205" cy="276999"/>
          </a:xfrm>
          <a:prstGeom prst="rect">
            <a:avLst/>
          </a:prstGeom>
          <a:noFill/>
        </p:spPr>
        <p:txBody>
          <a:bodyPr wrap="none" rtlCol="0">
            <a:spAutoFit/>
          </a:bodyPr>
          <a:lstStyle/>
          <a:p>
            <a:r>
              <a:rPr lang="en-US" sz="1200" dirty="0" smtClean="0"/>
              <a:t>Stewardship Center</a:t>
            </a:r>
            <a:endParaRPr lang="en-US" sz="1200" dirty="0"/>
          </a:p>
        </p:txBody>
      </p:sp>
      <p:pic>
        <p:nvPicPr>
          <p:cNvPr id="102" name="Picture 101" descr="IMG_1083.JPG"/>
          <p:cNvPicPr>
            <a:picLocks noChangeAspect="1"/>
          </p:cNvPicPr>
          <p:nvPr/>
        </p:nvPicPr>
        <p:blipFill>
          <a:blip r:embed="rId12" cstate="print"/>
          <a:srcRect l="2500" t="25555" r="70000" b="35556"/>
          <a:stretch>
            <a:fillRect/>
          </a:stretch>
        </p:blipFill>
        <p:spPr>
          <a:xfrm>
            <a:off x="7315200" y="2133600"/>
            <a:ext cx="1005840" cy="1066800"/>
          </a:xfrm>
          <a:prstGeom prst="rect">
            <a:avLst/>
          </a:prstGeom>
        </p:spPr>
      </p:pic>
      <p:sp>
        <p:nvSpPr>
          <p:cNvPr id="103" name="TextBox 102"/>
          <p:cNvSpPr txBox="1"/>
          <p:nvPr/>
        </p:nvSpPr>
        <p:spPr>
          <a:xfrm>
            <a:off x="7543800" y="3152001"/>
            <a:ext cx="546945" cy="276999"/>
          </a:xfrm>
          <a:prstGeom prst="rect">
            <a:avLst/>
          </a:prstGeom>
          <a:noFill/>
        </p:spPr>
        <p:txBody>
          <a:bodyPr wrap="none" rtlCol="0">
            <a:spAutoFit/>
          </a:bodyPr>
          <a:lstStyle/>
          <a:p>
            <a:r>
              <a:rPr lang="en-US" sz="1200" dirty="0" smtClean="0"/>
              <a:t>Pulpit</a:t>
            </a:r>
            <a:endParaRPr lang="en-US" sz="1200" dirty="0"/>
          </a:p>
        </p:txBody>
      </p:sp>
      <p:sp>
        <p:nvSpPr>
          <p:cNvPr id="104" name="TextBox 103"/>
          <p:cNvSpPr txBox="1"/>
          <p:nvPr/>
        </p:nvSpPr>
        <p:spPr>
          <a:xfrm>
            <a:off x="7391400" y="1828800"/>
            <a:ext cx="793230" cy="276999"/>
          </a:xfrm>
          <a:prstGeom prst="rect">
            <a:avLst/>
          </a:prstGeom>
          <a:noFill/>
        </p:spPr>
        <p:txBody>
          <a:bodyPr wrap="none" rtlCol="0">
            <a:spAutoFit/>
          </a:bodyPr>
          <a:lstStyle/>
          <a:p>
            <a:r>
              <a:rPr lang="en-US" sz="1200" dirty="0" smtClean="0">
                <a:latin typeface="Impact" pitchFamily="34" charset="0"/>
              </a:rPr>
              <a:t>In Church</a:t>
            </a:r>
            <a:endParaRPr lang="en-US" sz="1200" dirty="0">
              <a:latin typeface="Impact" pitchFamily="34" charset="0"/>
            </a:endParaRPr>
          </a:p>
        </p:txBody>
      </p:sp>
      <p:sp>
        <p:nvSpPr>
          <p:cNvPr id="111" name="Oval 110"/>
          <p:cNvSpPr/>
          <p:nvPr/>
        </p:nvSpPr>
        <p:spPr>
          <a:xfrm>
            <a:off x="3200400" y="3657600"/>
            <a:ext cx="1752600" cy="1752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934200" y="1828800"/>
            <a:ext cx="1752600" cy="1752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962400" y="2057400"/>
            <a:ext cx="1295400" cy="1295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486400" y="5486400"/>
            <a:ext cx="3352800" cy="1371600"/>
          </a:xfrm>
        </p:spPr>
        <p:txBody>
          <a:bodyPr>
            <a:normAutofit fontScale="90000"/>
          </a:bodyPr>
          <a:lstStyle/>
          <a:p>
            <a:pPr algn="r"/>
            <a:r>
              <a:rPr lang="en-US" sz="4800" b="0" dirty="0" smtClean="0">
                <a:solidFill>
                  <a:schemeClr val="tx1"/>
                </a:solidFill>
                <a:effectLst/>
                <a:latin typeface="Times New Roman" pitchFamily="18" charset="0"/>
                <a:cs typeface="Times New Roman" pitchFamily="18" charset="0"/>
              </a:rPr>
              <a:t>to cooperation</a:t>
            </a:r>
            <a:endParaRPr lang="en-US" dirty="0">
              <a:solidFill>
                <a:schemeClr val="tx1"/>
              </a:solidFill>
            </a:endParaRPr>
          </a:p>
        </p:txBody>
      </p:sp>
      <p:pic>
        <p:nvPicPr>
          <p:cNvPr id="6" name="Picture 5" descr="http://t1.gstatic.com/images?q=tbn:ANd9GcSEqB_YqUf7jaA0rGHfcT6IOC-N4AioP23l25cX3wmrg76ruNHy_DZnXf5X">
            <a:hlinkClick r:id="rId3"/>
          </p:cNvPr>
          <p:cNvPicPr/>
          <p:nvPr/>
        </p:nvPicPr>
        <p:blipFill>
          <a:blip r:embed="rId4" cstate="print"/>
          <a:srcRect/>
          <a:stretch>
            <a:fillRect/>
          </a:stretch>
        </p:blipFill>
        <p:spPr bwMode="auto">
          <a:xfrm>
            <a:off x="0" y="0"/>
            <a:ext cx="7696200" cy="5715000"/>
          </a:xfrm>
          <a:prstGeom prst="rect">
            <a:avLst/>
          </a:prstGeom>
          <a:noFill/>
          <a:ln w="9525">
            <a:noFill/>
            <a:miter lim="800000"/>
            <a:headEnd/>
            <a:tailEnd/>
          </a:ln>
        </p:spPr>
      </p:pic>
      <p:sp>
        <p:nvSpPr>
          <p:cNvPr id="4"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1295400" y="871062"/>
            <a:ext cx="7848600" cy="5986938"/>
          </a:xfrm>
          <a:prstGeom prst="rect">
            <a:avLst/>
          </a:prstGeom>
          <a:noFill/>
          <a:ln w="9525">
            <a:noFill/>
            <a:miter lim="800000"/>
            <a:headEnd/>
            <a:tailEnd/>
          </a:ln>
        </p:spPr>
      </p:pic>
      <p:sp>
        <p:nvSpPr>
          <p:cNvPr id="2" name="Title 1"/>
          <p:cNvSpPr>
            <a:spLocks noGrp="1"/>
          </p:cNvSpPr>
          <p:nvPr>
            <p:ph type="ctrTitle" idx="4294967295"/>
          </p:nvPr>
        </p:nvSpPr>
        <p:spPr>
          <a:xfrm>
            <a:off x="0" y="0"/>
            <a:ext cx="4724400" cy="914400"/>
          </a:xfrm>
        </p:spPr>
        <p:txBody>
          <a:bodyPr>
            <a:normAutofit/>
          </a:bodyPr>
          <a:lstStyle/>
          <a:p>
            <a:r>
              <a:rPr lang="en-US" sz="4800" b="0" dirty="0" smtClean="0">
                <a:solidFill>
                  <a:schemeClr val="tx1"/>
                </a:solidFill>
                <a:effectLst/>
                <a:latin typeface="Times New Roman" pitchFamily="18" charset="0"/>
                <a:cs typeface="Times New Roman" pitchFamily="18" charset="0"/>
              </a:rPr>
              <a:t>and collaboration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
        <p:nvSpPr>
          <p:cNvPr id="3" name="Rectangle 2"/>
          <p:cNvSpPr/>
          <p:nvPr/>
        </p:nvSpPr>
        <p:spPr>
          <a:xfrm>
            <a:off x="0" y="1"/>
            <a:ext cx="9144000" cy="6247864"/>
          </a:xfrm>
          <a:prstGeom prst="rect">
            <a:avLst/>
          </a:prstGeom>
        </p:spPr>
        <p:txBody>
          <a:bodyPr wrap="square">
            <a:spAutoFit/>
          </a:bodyPr>
          <a:lstStyle/>
          <a:p>
            <a:pPr algn="ctr"/>
            <a:r>
              <a:rPr lang="en-US" sz="3600" b="1" dirty="0">
                <a:latin typeface="Times New Roman" pitchFamily="18" charset="0"/>
                <a:cs typeface="Times New Roman" pitchFamily="18" charset="0"/>
              </a:rPr>
              <a:t>9:15 a.m. Keynote, Part 1 (Fr. Mark Reamer) </a:t>
            </a:r>
            <a:r>
              <a:rPr lang="en-US" sz="3600" dirty="0">
                <a:latin typeface="Times New Roman" pitchFamily="18" charset="0"/>
                <a:cs typeface="Times New Roman" pitchFamily="18" charset="0"/>
              </a:rPr>
              <a:t>The inspirational talk will reflect Matthew 10:8 and the bishops’ definition of stewardship: </a:t>
            </a:r>
            <a:endParaRPr lang="en-US" sz="3600" dirty="0" smtClean="0">
              <a:latin typeface="Times New Roman" pitchFamily="18" charset="0"/>
              <a:cs typeface="Times New Roman" pitchFamily="18" charset="0"/>
            </a:endParaRPr>
          </a:p>
          <a:p>
            <a:pPr algn="ctr"/>
            <a:r>
              <a:rPr lang="en-US" sz="4000" b="1" i="1" u="sng" dirty="0" smtClean="0">
                <a:latin typeface="Times New Roman" pitchFamily="18" charset="0"/>
                <a:cs typeface="Times New Roman" pitchFamily="18" charset="0"/>
              </a:rPr>
              <a:t>“</a:t>
            </a:r>
            <a:r>
              <a:rPr lang="en-US" sz="4000" b="1" i="1" u="sng" dirty="0">
                <a:latin typeface="Times New Roman" pitchFamily="18" charset="0"/>
                <a:cs typeface="Times New Roman" pitchFamily="18" charset="0"/>
              </a:rPr>
              <a:t>We receive God's gifts gratefully, </a:t>
            </a:r>
            <a:endParaRPr lang="en-US" sz="4000" b="1" i="1" u="sng"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cultivate </a:t>
            </a:r>
            <a:r>
              <a:rPr lang="en-US" sz="3600" dirty="0">
                <a:latin typeface="Times New Roman" pitchFamily="18" charset="0"/>
                <a:cs typeface="Times New Roman" pitchFamily="18" charset="0"/>
              </a:rPr>
              <a:t>them responsibly,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share </a:t>
            </a:r>
            <a:r>
              <a:rPr lang="en-US" sz="3600" dirty="0">
                <a:latin typeface="Times New Roman" pitchFamily="18" charset="0"/>
                <a:cs typeface="Times New Roman" pitchFamily="18" charset="0"/>
              </a:rPr>
              <a:t>them lovingly in justice with others,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and </a:t>
            </a:r>
            <a:r>
              <a:rPr lang="en-US" sz="3600" dirty="0">
                <a:latin typeface="Times New Roman" pitchFamily="18" charset="0"/>
                <a:cs typeface="Times New Roman" pitchFamily="18" charset="0"/>
              </a:rPr>
              <a:t>return them with increase to the Lord.”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Fr</a:t>
            </a:r>
            <a:r>
              <a:rPr lang="en-US" sz="3600" dirty="0">
                <a:latin typeface="Times New Roman" pitchFamily="18" charset="0"/>
                <a:cs typeface="Times New Roman" pitchFamily="18" charset="0"/>
              </a:rPr>
              <a:t>. Mark will inspire us to live the vision of stewardship (not just pay the bills!)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while </a:t>
            </a:r>
            <a:r>
              <a:rPr lang="en-US" sz="3600" dirty="0">
                <a:latin typeface="Times New Roman" pitchFamily="18" charset="0"/>
                <a:cs typeface="Times New Roman" pitchFamily="18" charset="0"/>
              </a:rPr>
              <a:t>challenging us to bring forth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gifts of the baptized.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1"/>
            <a:ext cx="8229600" cy="2438400"/>
          </a:xfrm>
        </p:spPr>
        <p:txBody>
          <a:bodyPr/>
          <a:lstStyle/>
          <a:p>
            <a:pPr algn="ctr">
              <a:buNone/>
            </a:pPr>
            <a:r>
              <a:rPr lang="en-US" sz="4000" dirty="0" smtClean="0">
                <a:latin typeface="Times New Roman" pitchFamily="18" charset="0"/>
                <a:cs typeface="Times New Roman" pitchFamily="18" charset="0"/>
              </a:rPr>
              <a:t>Generally,</a:t>
            </a:r>
          </a:p>
          <a:p>
            <a:pPr algn="ctr">
              <a:buNone/>
            </a:pPr>
            <a:r>
              <a:rPr lang="en-US" sz="4000" dirty="0" smtClean="0">
                <a:latin typeface="Times New Roman" pitchFamily="18" charset="0"/>
                <a:cs typeface="Times New Roman" pitchFamily="18" charset="0"/>
              </a:rPr>
              <a:t>where would you place </a:t>
            </a:r>
          </a:p>
          <a:p>
            <a:pPr algn="ctr">
              <a:buNone/>
            </a:pPr>
            <a:r>
              <a:rPr lang="en-US" sz="4000" dirty="0" smtClean="0">
                <a:latin typeface="Times New Roman" pitchFamily="18" charset="0"/>
                <a:cs typeface="Times New Roman" pitchFamily="18" charset="0"/>
              </a:rPr>
              <a:t>your pastoral staff on the spectrum?</a:t>
            </a:r>
            <a:endParaRPr lang="en-US" dirty="0">
              <a:latin typeface="Times New Roman" pitchFamily="18" charset="0"/>
              <a:cs typeface="Times New Roman" pitchFamily="18" charset="0"/>
            </a:endParaRPr>
          </a:p>
        </p:txBody>
      </p:sp>
      <p:sp>
        <p:nvSpPr>
          <p:cNvPr id="2" name="Title 1"/>
          <p:cNvSpPr>
            <a:spLocks noGrp="1"/>
          </p:cNvSpPr>
          <p:nvPr>
            <p:ph type="title"/>
          </p:nvPr>
        </p:nvSpPr>
        <p:spPr>
          <a:xfrm>
            <a:off x="1524000" y="274638"/>
            <a:ext cx="5562600" cy="2163762"/>
          </a:xfrm>
        </p:spPr>
        <p:txBody>
          <a:bodyPr>
            <a:normAutofit fontScale="90000"/>
          </a:bodyPr>
          <a:lstStyle/>
          <a:p>
            <a:pPr algn="ctr">
              <a:lnSpc>
                <a:spcPct val="150000"/>
              </a:lnSpc>
            </a:pPr>
            <a:r>
              <a:rPr lang="en-US" sz="2400" b="0" dirty="0" smtClean="0">
                <a:solidFill>
                  <a:schemeClr val="tx1"/>
                </a:solidFill>
                <a:effectLst/>
                <a:latin typeface="Times New Roman" pitchFamily="18" charset="0"/>
                <a:cs typeface="Times New Roman" pitchFamily="18" charset="0"/>
              </a:rPr>
              <a:t>From co-existence </a:t>
            </a:r>
            <a:br>
              <a:rPr lang="en-US" sz="2400" b="0" dirty="0" smtClean="0">
                <a:solidFill>
                  <a:schemeClr val="tx1"/>
                </a:solidFill>
                <a:effectLst/>
                <a:latin typeface="Times New Roman" pitchFamily="18" charset="0"/>
                <a:cs typeface="Times New Roman" pitchFamily="18" charset="0"/>
              </a:rPr>
            </a:br>
            <a:r>
              <a:rPr lang="en-US" sz="2400" b="0" dirty="0" smtClean="0">
                <a:solidFill>
                  <a:schemeClr val="tx1"/>
                </a:solidFill>
                <a:effectLst/>
                <a:latin typeface="Times New Roman" pitchFamily="18" charset="0"/>
                <a:cs typeface="Times New Roman" pitchFamily="18" charset="0"/>
              </a:rPr>
              <a:t>to communication,  </a:t>
            </a:r>
            <a:br>
              <a:rPr lang="en-US" sz="2400" b="0" dirty="0" smtClean="0">
                <a:solidFill>
                  <a:schemeClr val="tx1"/>
                </a:solidFill>
                <a:effectLst/>
                <a:latin typeface="Times New Roman" pitchFamily="18" charset="0"/>
                <a:cs typeface="Times New Roman" pitchFamily="18" charset="0"/>
              </a:rPr>
            </a:br>
            <a:r>
              <a:rPr lang="en-US" sz="2400" b="0" dirty="0" smtClean="0">
                <a:solidFill>
                  <a:schemeClr val="tx1"/>
                </a:solidFill>
                <a:effectLst/>
                <a:latin typeface="Times New Roman" pitchFamily="18" charset="0"/>
                <a:cs typeface="Times New Roman" pitchFamily="18" charset="0"/>
              </a:rPr>
              <a:t>cooperation </a:t>
            </a:r>
            <a:br>
              <a:rPr lang="en-US" sz="2400" b="0" dirty="0" smtClean="0">
                <a:solidFill>
                  <a:schemeClr val="tx1"/>
                </a:solidFill>
                <a:effectLst/>
                <a:latin typeface="Times New Roman" pitchFamily="18" charset="0"/>
                <a:cs typeface="Times New Roman" pitchFamily="18" charset="0"/>
              </a:rPr>
            </a:br>
            <a:r>
              <a:rPr lang="en-US" sz="2400" b="0" dirty="0" smtClean="0">
                <a:solidFill>
                  <a:schemeClr val="tx1"/>
                </a:solidFill>
                <a:effectLst/>
                <a:latin typeface="Times New Roman" pitchFamily="18" charset="0"/>
                <a:cs typeface="Times New Roman" pitchFamily="18" charset="0"/>
              </a:rPr>
              <a:t>and collaboration</a:t>
            </a:r>
            <a:endParaRPr lang="en-US" sz="1800" dirty="0">
              <a:solidFill>
                <a:schemeClr val="tx1"/>
              </a:solidFill>
            </a:endParaRPr>
          </a:p>
        </p:txBody>
      </p:sp>
      <p:sp>
        <p:nvSpPr>
          <p:cNvPr id="4"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l">
              <a:lnSpc>
                <a:spcPct val="150000"/>
              </a:lnSpc>
              <a:spcBef>
                <a:spcPts val="0"/>
              </a:spcBef>
              <a:spcAft>
                <a:spcPts val="0"/>
              </a:spcAft>
            </a:pPr>
            <a:r>
              <a:rPr lang="en-US" sz="5300" b="0" dirty="0" smtClean="0">
                <a:solidFill>
                  <a:schemeClr val="tx1"/>
                </a:solidFill>
                <a:effectLst/>
                <a:latin typeface="Times New Roman"/>
                <a:ea typeface="Calibri"/>
                <a:cs typeface="Times New Roman"/>
              </a:rPr>
              <a:t>1. Clarification</a:t>
            </a:r>
            <a:endParaRPr lang="en-US" sz="5300" b="0" dirty="0">
              <a:solidFill>
                <a:schemeClr val="tx1"/>
              </a:solidFill>
            </a:endParaRPr>
          </a:p>
        </p:txBody>
      </p:sp>
      <p:pic>
        <p:nvPicPr>
          <p:cNvPr id="9" name="main-image" descr="http://ecx.images-amazon.com/images/I/51PYMRhShbL._BO2,204,203,200_PIsitb-sticker-arrow-click,TopRight,35,-76_AA300_SH20_OU01_.jpg"/>
          <p:cNvPicPr>
            <a:picLocks noGrp="1"/>
          </p:cNvPicPr>
          <p:nvPr>
            <p:ph idx="1"/>
          </p:nvPr>
        </p:nvPicPr>
        <p:blipFill>
          <a:blip r:embed="rId3" cstate="print"/>
          <a:srcRect/>
          <a:stretch>
            <a:fillRect/>
          </a:stretch>
        </p:blipFill>
        <p:spPr bwMode="auto">
          <a:xfrm>
            <a:off x="5029200" y="990600"/>
            <a:ext cx="3429000" cy="3962400"/>
          </a:xfrm>
          <a:prstGeom prst="rect">
            <a:avLst/>
          </a:prstGeom>
          <a:noFill/>
          <a:ln w="9525">
            <a:noFill/>
            <a:miter lim="800000"/>
            <a:headEnd/>
            <a:tailEnd/>
          </a:ln>
        </p:spPr>
      </p:pic>
      <p:pic>
        <p:nvPicPr>
          <p:cNvPr id="8" name="rnd-475417535" descr="Collaboration: Uniting Our Gifts in Ministry"/>
          <p:cNvPicPr/>
          <p:nvPr/>
        </p:nvPicPr>
        <p:blipFill>
          <a:blip r:embed="rId4" cstate="print"/>
          <a:srcRect/>
          <a:stretch>
            <a:fillRect/>
          </a:stretch>
        </p:blipFill>
        <p:spPr bwMode="auto">
          <a:xfrm>
            <a:off x="914400" y="1295400"/>
            <a:ext cx="2466975" cy="3810000"/>
          </a:xfrm>
          <a:prstGeom prst="rect">
            <a:avLst/>
          </a:prstGeom>
          <a:noFill/>
          <a:ln w="9525">
            <a:noFill/>
            <a:miter lim="800000"/>
            <a:headEnd/>
            <a:tailEnd/>
          </a:ln>
        </p:spPr>
      </p:pic>
      <p:sp>
        <p:nvSpPr>
          <p:cNvPr id="5"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09600"/>
            <a:ext cx="9144000" cy="5029200"/>
          </a:xfrm>
        </p:spPr>
        <p:txBody>
          <a:bodyPr>
            <a:normAutofit fontScale="77500" lnSpcReduction="20000"/>
          </a:bodyPr>
          <a:lstStyle/>
          <a:p>
            <a:pPr marL="0" indent="0">
              <a:buNone/>
            </a:pPr>
            <a:r>
              <a:rPr lang="en-US" sz="4300" b="1" dirty="0" smtClean="0"/>
              <a:t>Clarification</a:t>
            </a:r>
          </a:p>
          <a:p>
            <a:pPr marL="0" indent="0" algn="ctr">
              <a:buNone/>
            </a:pPr>
            <a:r>
              <a:rPr lang="en-US" sz="4000" dirty="0" smtClean="0"/>
              <a:t>“It is essential for us to understand </a:t>
            </a:r>
          </a:p>
          <a:p>
            <a:pPr marL="0" indent="0" algn="ctr">
              <a:buNone/>
            </a:pPr>
            <a:r>
              <a:rPr lang="en-US" sz="4000" dirty="0" smtClean="0"/>
              <a:t>that Jesus has a specific task in life </a:t>
            </a:r>
          </a:p>
          <a:p>
            <a:pPr marL="0" indent="0" algn="ctr">
              <a:buNone/>
            </a:pPr>
            <a:r>
              <a:rPr lang="en-US" sz="4000" dirty="0" smtClean="0"/>
              <a:t>for each and every one of us. </a:t>
            </a:r>
          </a:p>
          <a:p>
            <a:pPr marL="0" indent="0" algn="ctr">
              <a:buNone/>
            </a:pPr>
            <a:r>
              <a:rPr lang="en-US" sz="4000" dirty="0" smtClean="0"/>
              <a:t>Each one of us is handpicked, </a:t>
            </a:r>
          </a:p>
          <a:p>
            <a:pPr marL="0" indent="0" algn="ctr">
              <a:buNone/>
            </a:pPr>
            <a:r>
              <a:rPr lang="en-US" sz="4000" dirty="0" smtClean="0"/>
              <a:t>called by name, called by Jesus. </a:t>
            </a:r>
          </a:p>
          <a:p>
            <a:pPr marL="0" indent="0" algn="ctr">
              <a:buNone/>
            </a:pPr>
            <a:r>
              <a:rPr lang="en-US" sz="4000" dirty="0" smtClean="0"/>
              <a:t>There is no one among us </a:t>
            </a:r>
          </a:p>
          <a:p>
            <a:pPr marL="0" indent="0" algn="ctr">
              <a:buNone/>
            </a:pPr>
            <a:r>
              <a:rPr lang="en-US" sz="4000" dirty="0" smtClean="0"/>
              <a:t>who does not have a divine vocation.” </a:t>
            </a:r>
            <a:r>
              <a:rPr lang="en-US" sz="2600" dirty="0" smtClean="0"/>
              <a:t>(John Paul II)</a:t>
            </a:r>
            <a:endParaRPr lang="en-US" sz="4000" dirty="0" smtClean="0"/>
          </a:p>
          <a:p>
            <a:pPr marL="0" indent="0">
              <a:buNone/>
            </a:pPr>
            <a:endParaRPr lang="en-US" dirty="0" smtClean="0"/>
          </a:p>
          <a:p>
            <a:pPr marL="0" indent="0" algn="ctr">
              <a:buNone/>
            </a:pPr>
            <a:r>
              <a:rPr lang="en-US" dirty="0" smtClean="0"/>
              <a:t>Collaboration is a form of ministry </a:t>
            </a:r>
          </a:p>
          <a:p>
            <a:pPr marL="0" indent="0" algn="ctr">
              <a:buNone/>
            </a:pPr>
            <a:r>
              <a:rPr lang="en-US" dirty="0" smtClean="0"/>
              <a:t>based completely on the concept of </a:t>
            </a:r>
            <a:r>
              <a:rPr lang="en-US" b="1" i="1" dirty="0" smtClean="0"/>
              <a:t>gift</a:t>
            </a:r>
            <a:r>
              <a:rPr lang="en-US" dirty="0" smtClean="0"/>
              <a:t>.</a:t>
            </a:r>
            <a:endParaRPr lang="en-US" dirty="0"/>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checkerboard(across)">
                                      <p:cBhvr>
                                        <p:cTn id="10" dur="500"/>
                                        <p:tgtEl>
                                          <p:spTgt spid="6">
                                            <p:txEl>
                                              <p:pRg st="7" end="7"/>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heckerboard(across)">
                                      <p:cBhvr>
                                        <p:cTn id="13" dur="500"/>
                                        <p:tgtEl>
                                          <p:spTgt spid="6">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checkerboard(across)">
                                      <p:cBhvr>
                                        <p:cTn id="16" dur="500"/>
                                        <p:tgtEl>
                                          <p:spTgt spid="6">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heckerboard(across)">
                                      <p:cBhvr>
                                        <p:cTn id="19" dur="500"/>
                                        <p:tgtEl>
                                          <p:spTgt spid="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checkerboard(across)">
                                      <p:cBhvr>
                                        <p:cTn id="22" dur="500"/>
                                        <p:tgtEl>
                                          <p:spTgt spid="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checkerboard(across)">
                                      <p:cBhvr>
                                        <p:cTn id="25" dur="500"/>
                                        <p:tgtEl>
                                          <p:spTgt spid="6">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checkerboard(across)">
                                      <p:cBhvr>
                                        <p:cTn id="28" dur="500"/>
                                        <p:tgtEl>
                                          <p:spTgt spid="6">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box(in)">
                                      <p:cBhvr>
                                        <p:cTn id="31" dur="500"/>
                                        <p:tgtEl>
                                          <p:spTgt spid="6">
                                            <p:txEl>
                                              <p:pRg st="9" end="9"/>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Effect transition="in" filter="box(in)">
                                      <p:cBhvr>
                                        <p:cTn id="3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WP_20130710_007.jpg"/>
          <p:cNvPicPr>
            <a:picLocks noGrp="1" noChangeAspect="1"/>
          </p:cNvPicPr>
          <p:nvPr>
            <p:ph idx="1"/>
          </p:nvPr>
        </p:nvPicPr>
        <p:blipFill>
          <a:blip r:embed="rId3" cstate="print"/>
          <a:stretch>
            <a:fillRect/>
          </a:stretch>
        </p:blipFill>
        <p:spPr>
          <a:xfrm>
            <a:off x="6019800" y="990600"/>
            <a:ext cx="2819400" cy="5007254"/>
          </a:xfrm>
        </p:spPr>
      </p:pic>
      <p:sp>
        <p:nvSpPr>
          <p:cNvPr id="2" name="Title 1"/>
          <p:cNvSpPr>
            <a:spLocks noGrp="1"/>
          </p:cNvSpPr>
          <p:nvPr>
            <p:ph type="title"/>
          </p:nvPr>
        </p:nvSpPr>
        <p:spPr/>
        <p:txBody>
          <a:bodyPr>
            <a:noAutofit/>
          </a:bodyPr>
          <a:lstStyle/>
          <a:p>
            <a:pPr marL="0" marR="0" algn="l">
              <a:lnSpc>
                <a:spcPct val="150000"/>
              </a:lnSpc>
              <a:spcBef>
                <a:spcPts val="0"/>
              </a:spcBef>
              <a:spcAft>
                <a:spcPts val="0"/>
              </a:spcAft>
            </a:pPr>
            <a:r>
              <a:rPr lang="en-US" sz="5300" b="0" dirty="0" smtClean="0">
                <a:solidFill>
                  <a:schemeClr val="tx1"/>
                </a:solidFill>
                <a:effectLst/>
                <a:latin typeface="Times New Roman"/>
                <a:ea typeface="Calibri"/>
                <a:cs typeface="Times New Roman"/>
              </a:rPr>
              <a:t>2. Conviction</a:t>
            </a:r>
            <a:endParaRPr lang="en-US" sz="5300" b="0" dirty="0">
              <a:solidFill>
                <a:schemeClr val="tx1"/>
              </a:solidFill>
            </a:endParaRPr>
          </a:p>
        </p:txBody>
      </p:sp>
      <p:pic>
        <p:nvPicPr>
          <p:cNvPr id="9" name="Picture 8" descr="WP_20130710_008.jpg"/>
          <p:cNvPicPr>
            <a:picLocks noChangeAspect="1"/>
          </p:cNvPicPr>
          <p:nvPr/>
        </p:nvPicPr>
        <p:blipFill>
          <a:blip r:embed="rId4" cstate="print"/>
          <a:stretch>
            <a:fillRect/>
          </a:stretch>
        </p:blipFill>
        <p:spPr>
          <a:xfrm>
            <a:off x="0" y="1447800"/>
            <a:ext cx="6060644" cy="3412525"/>
          </a:xfrm>
          <a:prstGeom prst="rect">
            <a:avLst/>
          </a:prstGeom>
        </p:spPr>
      </p:pic>
      <p:sp>
        <p:nvSpPr>
          <p:cNvPr id="5"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45162"/>
          </a:xfrm>
        </p:spPr>
        <p:txBody>
          <a:bodyPr>
            <a:noAutofit/>
          </a:bodyPr>
          <a:lstStyle/>
          <a:p>
            <a:pPr marL="0" marR="0" algn="ctr">
              <a:spcBef>
                <a:spcPts val="0"/>
              </a:spcBef>
              <a:spcAft>
                <a:spcPts val="0"/>
              </a:spcAft>
            </a:pPr>
            <a:r>
              <a:rPr lang="en-US" sz="2400" b="0" dirty="0" smtClean="0">
                <a:solidFill>
                  <a:schemeClr val="tx1"/>
                </a:solidFill>
                <a:effectLst/>
                <a:latin typeface="Times New Roman"/>
                <a:ea typeface="Calibri"/>
              </a:rPr>
              <a:t>SFA Goals of pastoral staff’s work together:</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Learn how emotional systems work: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key concepts of Bowen Theory applied to parish life</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Learn how to be a better observer of the dynamics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of emotional process within your ministry</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Learn how to function as a more effective leader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by attending to emotional process</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Provide a context that offers mutual support &amp; encouragement </a:t>
            </a:r>
            <a:br>
              <a:rPr lang="en-US" sz="2400" b="0" dirty="0" smtClean="0">
                <a:solidFill>
                  <a:schemeClr val="tx1"/>
                </a:solidFill>
                <a:effectLst/>
                <a:latin typeface="Times New Roman"/>
                <a:ea typeface="Calibri"/>
              </a:rPr>
            </a:br>
            <a:r>
              <a:rPr lang="en-US" sz="2400" b="0" dirty="0" smtClean="0">
                <a:solidFill>
                  <a:schemeClr val="tx1"/>
                </a:solidFill>
                <a:effectLst/>
                <a:latin typeface="Times New Roman"/>
                <a:ea typeface="Calibri"/>
              </a:rPr>
              <a:t>to learn about and work on self-differentiation</a:t>
            </a:r>
            <a:r>
              <a:rPr lang="en-US" sz="2400" dirty="0" smtClean="0">
                <a:latin typeface="Times New Roman"/>
                <a:ea typeface="Calibri"/>
              </a:rPr>
              <a:t> </a:t>
            </a:r>
            <a:br>
              <a:rPr lang="en-US" sz="2400" dirty="0" smtClean="0">
                <a:latin typeface="Times New Roman"/>
                <a:ea typeface="Calibri"/>
              </a:rPr>
            </a:br>
            <a:endParaRPr lang="en-US" sz="2400" dirty="0"/>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00052-20100830-2242.jpg"/>
          <p:cNvPicPr>
            <a:picLocks noGrp="1" noChangeAspect="1"/>
          </p:cNvPicPr>
          <p:nvPr>
            <p:ph idx="1"/>
          </p:nvPr>
        </p:nvPicPr>
        <p:blipFill>
          <a:blip r:embed="rId3" cstate="print"/>
          <a:stretch>
            <a:fillRect/>
          </a:stretch>
        </p:blipFill>
        <p:spPr>
          <a:xfrm>
            <a:off x="1981200" y="1143000"/>
            <a:ext cx="7162800" cy="5372100"/>
          </a:xfrm>
        </p:spPr>
      </p:pic>
      <p:sp>
        <p:nvSpPr>
          <p:cNvPr id="2" name="Title 1"/>
          <p:cNvSpPr>
            <a:spLocks noGrp="1"/>
          </p:cNvSpPr>
          <p:nvPr>
            <p:ph type="title"/>
          </p:nvPr>
        </p:nvSpPr>
        <p:spPr>
          <a:xfrm>
            <a:off x="0" y="0"/>
            <a:ext cx="4648200" cy="1143000"/>
          </a:xfrm>
        </p:spPr>
        <p:txBody>
          <a:bodyPr>
            <a:noAutofit/>
          </a:bodyPr>
          <a:lstStyle/>
          <a:p>
            <a:pPr marL="0" marR="0" algn="l">
              <a:lnSpc>
                <a:spcPct val="150000"/>
              </a:lnSpc>
              <a:spcBef>
                <a:spcPts val="0"/>
              </a:spcBef>
              <a:spcAft>
                <a:spcPts val="0"/>
              </a:spcAft>
            </a:pPr>
            <a:r>
              <a:rPr lang="en-US" sz="5300" b="0" dirty="0" smtClean="0">
                <a:solidFill>
                  <a:schemeClr val="tx1"/>
                </a:solidFill>
                <a:effectLst/>
                <a:latin typeface="Times New Roman"/>
                <a:ea typeface="Calibri"/>
                <a:cs typeface="Times New Roman"/>
              </a:rPr>
              <a:t>3. Commitment</a:t>
            </a:r>
            <a:endParaRPr lang="en-US" sz="5300" b="0" dirty="0">
              <a:solidFill>
                <a:schemeClr val="tx1"/>
              </a:solidFill>
            </a:endParaRPr>
          </a:p>
        </p:txBody>
      </p:sp>
      <p:sp>
        <p:nvSpPr>
          <p:cNvPr id="4"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l">
              <a:lnSpc>
                <a:spcPct val="150000"/>
              </a:lnSpc>
              <a:spcBef>
                <a:spcPts val="0"/>
              </a:spcBef>
              <a:spcAft>
                <a:spcPts val="0"/>
              </a:spcAft>
            </a:pPr>
            <a:r>
              <a:rPr lang="en-US" sz="5300" b="0" dirty="0" smtClean="0">
                <a:solidFill>
                  <a:schemeClr val="tx1"/>
                </a:solidFill>
                <a:effectLst/>
                <a:latin typeface="Times New Roman"/>
                <a:ea typeface="Calibri"/>
              </a:rPr>
              <a:t>4. Capacity / Capability</a:t>
            </a:r>
            <a:endParaRPr lang="en-US" sz="5300" b="0" dirty="0">
              <a:solidFill>
                <a:schemeClr val="tx1"/>
              </a:solidFill>
            </a:endParaRPr>
          </a:p>
        </p:txBody>
      </p:sp>
      <p:pic>
        <p:nvPicPr>
          <p:cNvPr id="9" name="Picture 8" descr="http://t1.gstatic.com/images?q=tbn:ANd9GcQ1XiTeYmgg1tSkMrX3baZhU8dX6itCCTTiTn7O5mDmEoLRToxv">
            <a:hlinkClick r:id="rId3"/>
          </p:cNvPr>
          <p:cNvPicPr/>
          <p:nvPr/>
        </p:nvPicPr>
        <p:blipFill>
          <a:blip r:embed="rId4" cstate="print"/>
          <a:srcRect/>
          <a:stretch>
            <a:fillRect/>
          </a:stretch>
        </p:blipFill>
        <p:spPr bwMode="auto">
          <a:xfrm>
            <a:off x="4800600" y="2438400"/>
            <a:ext cx="4167188" cy="3009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rc_mi" descr="http://t0.gstatic.com/images?q=tbn:ANd9GcQF7i2VzmGv21uclOlieYXoQs54LfIKJ-tgG0sle7AVEFjQTqct">
            <a:hlinkClick r:id="rId5"/>
          </p:cNvPr>
          <p:cNvPicPr>
            <a:picLocks noGrp="1"/>
          </p:cNvPicPr>
          <p:nvPr>
            <p:ph idx="1"/>
          </p:nvPr>
        </p:nvPicPr>
        <p:blipFill>
          <a:blip r:embed="rId6" cstate="print"/>
          <a:srcRect/>
          <a:stretch>
            <a:fillRect/>
          </a:stretch>
        </p:blipFill>
        <p:spPr bwMode="auto">
          <a:xfrm>
            <a:off x="228600" y="1524000"/>
            <a:ext cx="4343400" cy="3648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descr="H:\Parish Photos\General Facillity Pictures\RichardCox_FacilityPicts_2008 (22).jpg"/>
          <p:cNvPicPr>
            <a:picLocks noChangeAspect="1" noChangeArrowheads="1"/>
          </p:cNvPicPr>
          <p:nvPr/>
        </p:nvPicPr>
        <p:blipFill>
          <a:blip r:embed="rId3" cstate="print"/>
          <a:srcRect/>
          <a:stretch>
            <a:fillRect/>
          </a:stretch>
        </p:blipFill>
        <p:spPr bwMode="auto">
          <a:xfrm>
            <a:off x="0" y="0"/>
            <a:ext cx="4800600" cy="1600200"/>
          </a:xfrm>
          <a:prstGeom prst="rect">
            <a:avLst/>
          </a:prstGeom>
          <a:noFill/>
          <a:ln w="9525">
            <a:solidFill>
              <a:schemeClr val="tx2"/>
            </a:solidFill>
            <a:miter lim="800000"/>
            <a:headEnd/>
            <a:tailEnd/>
          </a:ln>
        </p:spPr>
      </p:pic>
      <p:graphicFrame>
        <p:nvGraphicFramePr>
          <p:cNvPr id="5" name="Content Placeholder 4"/>
          <p:cNvGraphicFramePr>
            <a:graphicFrameLocks noGrp="1"/>
          </p:cNvGraphicFramePr>
          <p:nvPr>
            <p:ph idx="1"/>
          </p:nvPr>
        </p:nvGraphicFramePr>
        <p:xfrm>
          <a:off x="381000" y="1752600"/>
          <a:ext cx="8229600" cy="4842701"/>
        </p:xfrm>
        <a:graphic>
          <a:graphicData uri="http://schemas.openxmlformats.org/drawingml/2006/table">
            <a:tbl>
              <a:tblPr firstRow="1" bandRow="1">
                <a:tableStyleId>{5C22544A-7EE6-4342-B048-85BDC9FD1C3A}</a:tableStyleId>
              </a:tblPr>
              <a:tblGrid>
                <a:gridCol w="2743200"/>
                <a:gridCol w="2743200"/>
                <a:gridCol w="2743200"/>
              </a:tblGrid>
              <a:tr h="364313">
                <a:tc>
                  <a:txBody>
                    <a:bodyPr/>
                    <a:lstStyle/>
                    <a:p>
                      <a:r>
                        <a:rPr lang="en-US" dirty="0" smtClean="0"/>
                        <a:t>All</a:t>
                      </a:r>
                      <a:r>
                        <a:rPr lang="en-US" baseline="0" dirty="0" smtClean="0"/>
                        <a:t> Employee Gatherings</a:t>
                      </a:r>
                      <a:endParaRPr lang="en-US" dirty="0"/>
                    </a:p>
                  </a:txBody>
                  <a:tcPr/>
                </a:tc>
                <a:tc>
                  <a:txBody>
                    <a:bodyPr/>
                    <a:lstStyle/>
                    <a:p>
                      <a:r>
                        <a:rPr lang="en-US" dirty="0" smtClean="0"/>
                        <a:t>Staff</a:t>
                      </a:r>
                      <a:r>
                        <a:rPr lang="en-US" baseline="0" dirty="0" smtClean="0"/>
                        <a:t> Meetings</a:t>
                      </a:r>
                      <a:endParaRPr lang="en-US" dirty="0"/>
                    </a:p>
                  </a:txBody>
                  <a:tcPr/>
                </a:tc>
                <a:tc>
                  <a:txBody>
                    <a:bodyPr/>
                    <a:lstStyle/>
                    <a:p>
                      <a:r>
                        <a:rPr lang="en-US" dirty="0" smtClean="0"/>
                        <a:t>Additional</a:t>
                      </a:r>
                      <a:r>
                        <a:rPr lang="en-US" baseline="0" dirty="0" smtClean="0"/>
                        <a:t> Experiences</a:t>
                      </a:r>
                      <a:endParaRPr lang="en-US" dirty="0"/>
                    </a:p>
                  </a:txBody>
                  <a:tcPr/>
                </a:tc>
              </a:tr>
              <a:tr h="1024853">
                <a:tc>
                  <a:txBody>
                    <a:bodyPr/>
                    <a:lstStyle/>
                    <a:p>
                      <a:r>
                        <a:rPr lang="en-US" baseline="0" dirty="0" smtClean="0"/>
                        <a:t>Formation Day</a:t>
                      </a:r>
                    </a:p>
                    <a:p>
                      <a:r>
                        <a:rPr lang="en-US" baseline="0" dirty="0" smtClean="0"/>
                        <a:t>(November)</a:t>
                      </a:r>
                    </a:p>
                  </a:txBody>
                  <a:tcPr/>
                </a:tc>
                <a:tc>
                  <a:txBody>
                    <a:bodyPr/>
                    <a:lstStyle/>
                    <a:p>
                      <a:r>
                        <a:rPr lang="en-US" dirty="0" smtClean="0"/>
                        <a:t>Opportunity</a:t>
                      </a:r>
                      <a:r>
                        <a:rPr lang="en-US" baseline="0" dirty="0" smtClean="0"/>
                        <a:t> for Faith Sharing and Formation</a:t>
                      </a:r>
                      <a:endParaRPr lang="en-US" dirty="0"/>
                    </a:p>
                  </a:txBody>
                  <a:tcPr/>
                </a:tc>
                <a:tc>
                  <a:txBody>
                    <a:bodyPr/>
                    <a:lstStyle/>
                    <a:p>
                      <a:r>
                        <a:rPr lang="en-US" dirty="0" smtClean="0"/>
                        <a:t>Collaboration</a:t>
                      </a:r>
                      <a:r>
                        <a:rPr lang="en-US" baseline="0" dirty="0" smtClean="0"/>
                        <a:t> Ministry Award for an employee who exemplifies collaboration</a:t>
                      </a:r>
                      <a:endParaRPr lang="en-US" dirty="0"/>
                    </a:p>
                  </a:txBody>
                  <a:tcPr/>
                </a:tc>
              </a:tr>
              <a:tr h="910781">
                <a:tc>
                  <a:txBody>
                    <a:bodyPr/>
                    <a:lstStyle/>
                    <a:p>
                      <a:r>
                        <a:rPr lang="en-US" baseline="0" dirty="0" smtClean="0"/>
                        <a:t>Morning of Reflection</a:t>
                      </a:r>
                    </a:p>
                    <a:p>
                      <a:r>
                        <a:rPr lang="en-US" baseline="0" dirty="0" smtClean="0"/>
                        <a:t>(August)</a:t>
                      </a:r>
                      <a:endParaRPr lang="en-US" dirty="0"/>
                    </a:p>
                  </a:txBody>
                  <a:tcPr/>
                </a:tc>
                <a:tc>
                  <a:txBody>
                    <a:bodyPr/>
                    <a:lstStyle/>
                    <a:p>
                      <a:r>
                        <a:rPr lang="en-US" dirty="0" smtClean="0"/>
                        <a:t>Brings</a:t>
                      </a:r>
                      <a:r>
                        <a:rPr lang="en-US" baseline="0" dirty="0" smtClean="0"/>
                        <a:t> various ministries together.</a:t>
                      </a:r>
                      <a:endParaRPr lang="en-US" dirty="0"/>
                    </a:p>
                  </a:txBody>
                  <a:tcPr/>
                </a:tc>
                <a:tc>
                  <a:txBody>
                    <a:bodyPr/>
                    <a:lstStyle/>
                    <a:p>
                      <a:r>
                        <a:rPr lang="en-US" dirty="0" smtClean="0"/>
                        <a:t>Summer Staff</a:t>
                      </a:r>
                      <a:r>
                        <a:rPr lang="en-US" baseline="0" dirty="0" smtClean="0"/>
                        <a:t> Retreat</a:t>
                      </a:r>
                      <a:endParaRPr lang="en-US" dirty="0"/>
                    </a:p>
                  </a:txBody>
                  <a:tcPr/>
                </a:tc>
              </a:tr>
              <a:tr h="811339">
                <a:tc>
                  <a:txBody>
                    <a:bodyPr/>
                    <a:lstStyle/>
                    <a:p>
                      <a:r>
                        <a:rPr lang="en-US" dirty="0" smtClean="0"/>
                        <a:t>Epiphany</a:t>
                      </a:r>
                      <a:r>
                        <a:rPr lang="en-US" baseline="0" dirty="0" smtClean="0"/>
                        <a:t> Party</a:t>
                      </a:r>
                    </a:p>
                    <a:p>
                      <a:r>
                        <a:rPr lang="en-US" baseline="0" dirty="0" smtClean="0"/>
                        <a:t>(January)</a:t>
                      </a:r>
                      <a:endParaRPr lang="en-US" dirty="0"/>
                    </a:p>
                  </a:txBody>
                  <a:tcPr/>
                </a:tc>
                <a:tc>
                  <a:txBody>
                    <a:bodyPr/>
                    <a:lstStyle/>
                    <a:p>
                      <a:r>
                        <a:rPr lang="en-US" dirty="0" smtClean="0"/>
                        <a:t>Family Systems Theory</a:t>
                      </a:r>
                    </a:p>
                    <a:p>
                      <a:r>
                        <a:rPr lang="en-US" dirty="0" smtClean="0"/>
                        <a:t>Resilient Leadership</a:t>
                      </a:r>
                      <a:endParaRPr lang="en-US" dirty="0"/>
                    </a:p>
                  </a:txBody>
                  <a:tcPr/>
                </a:tc>
                <a:tc>
                  <a:txBody>
                    <a:bodyPr/>
                    <a:lstStyle/>
                    <a:p>
                      <a:r>
                        <a:rPr lang="en-US" baseline="0" dirty="0" smtClean="0"/>
                        <a:t>Collaborative Liturgical Planning</a:t>
                      </a:r>
                    </a:p>
                    <a:p>
                      <a:endParaRPr lang="en-US" dirty="0"/>
                    </a:p>
                  </a:txBody>
                  <a:tcPr/>
                </a:tc>
              </a:tr>
              <a:tr h="910781">
                <a:tc>
                  <a:txBody>
                    <a:bodyPr/>
                    <a:lstStyle/>
                    <a:p>
                      <a:r>
                        <a:rPr lang="en-US" dirty="0" smtClean="0"/>
                        <a:t>Founders Day</a:t>
                      </a:r>
                    </a:p>
                    <a:p>
                      <a:r>
                        <a:rPr lang="en-US" dirty="0" smtClean="0"/>
                        <a:t>(April 25)</a:t>
                      </a:r>
                      <a:endParaRPr lang="en-US" dirty="0"/>
                    </a:p>
                  </a:txBody>
                  <a:tcPr/>
                </a:tc>
                <a:tc>
                  <a:txBody>
                    <a:bodyPr/>
                    <a:lstStyle/>
                    <a:p>
                      <a:r>
                        <a:rPr lang="en-US" dirty="0" smtClean="0"/>
                        <a:t>Parish Strategic Initiatives</a:t>
                      </a:r>
                      <a:endParaRPr lang="en-US" dirty="0"/>
                    </a:p>
                  </a:txBody>
                  <a:tcPr/>
                </a:tc>
                <a:tc>
                  <a:txBody>
                    <a:bodyPr/>
                    <a:lstStyle/>
                    <a:p>
                      <a:r>
                        <a:rPr lang="en-US" dirty="0" smtClean="0"/>
                        <a:t>Leadership</a:t>
                      </a:r>
                      <a:r>
                        <a:rPr lang="en-US" baseline="0" dirty="0" smtClean="0"/>
                        <a:t> Summits</a:t>
                      </a:r>
                    </a:p>
                    <a:p>
                      <a:r>
                        <a:rPr lang="en-US" baseline="0" dirty="0" smtClean="0"/>
                        <a:t>Volunteer Ministry  Leaders (2X year)</a:t>
                      </a:r>
                      <a:endParaRPr lang="en-US" dirty="0"/>
                    </a:p>
                  </a:txBody>
                  <a:tcPr/>
                </a:tc>
              </a:tr>
            </a:tbl>
          </a:graphicData>
        </a:graphic>
      </p:graphicFrame>
      <p:sp>
        <p:nvSpPr>
          <p:cNvPr id="7" name="TextBox 6"/>
          <p:cNvSpPr txBox="1"/>
          <p:nvPr/>
        </p:nvSpPr>
        <p:spPr>
          <a:xfrm>
            <a:off x="4953000" y="304800"/>
            <a:ext cx="3733800" cy="1631216"/>
          </a:xfrm>
          <a:prstGeom prst="rect">
            <a:avLst/>
          </a:prstGeom>
          <a:noFill/>
        </p:spPr>
        <p:txBody>
          <a:bodyPr wrap="square" rtlCol="0">
            <a:spAutoFit/>
          </a:bodyPr>
          <a:lstStyle/>
          <a:p>
            <a:pPr algn="ctr"/>
            <a:r>
              <a:rPr lang="en-US" sz="3600" b="1" dirty="0" smtClean="0"/>
              <a:t>Experiences of Collaboration </a:t>
            </a:r>
            <a:endParaRPr lang="en-US" sz="2800" b="1" dirty="0" smtClean="0"/>
          </a:p>
          <a:p>
            <a:pPr algn="ctr"/>
            <a:endParaRPr lang="en-US" sz="28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565" y="76200"/>
            <a:ext cx="9067800" cy="6781800"/>
          </a:xfrm>
        </p:spPr>
        <p:txBody>
          <a:bodyPr>
            <a:noAutofit/>
          </a:bodyPr>
          <a:lstStyle/>
          <a:p>
            <a:pPr marL="0" indent="0" algn="ctr">
              <a:buNone/>
            </a:pPr>
            <a:r>
              <a:rPr lang="en-US" sz="2800" b="1" dirty="0" smtClean="0"/>
              <a:t>Why Collaboration?</a:t>
            </a:r>
          </a:p>
          <a:p>
            <a:pPr marL="0" indent="0">
              <a:buNone/>
            </a:pPr>
            <a:endParaRPr lang="en-US" sz="100" b="1" dirty="0" smtClean="0"/>
          </a:p>
          <a:p>
            <a:pPr marL="457200" indent="-457200">
              <a:buNone/>
            </a:pPr>
            <a:r>
              <a:rPr lang="en-US" sz="2600" dirty="0" smtClean="0">
                <a:latin typeface="Times New Roman" pitchFamily="18" charset="0"/>
                <a:cs typeface="Times New Roman" pitchFamily="18" charset="0"/>
              </a:rPr>
              <a:t>The Church founded by Jesus Christ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is </a:t>
            </a:r>
            <a:r>
              <a:rPr lang="en-US" sz="2600" dirty="0" smtClean="0">
                <a:latin typeface="Times New Roman" pitchFamily="18" charset="0"/>
                <a:cs typeface="Times New Roman" pitchFamily="18" charset="0"/>
              </a:rPr>
              <a:t>a Church of and on a mission.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It </a:t>
            </a:r>
            <a:r>
              <a:rPr lang="en-US" sz="2600" dirty="0" smtClean="0">
                <a:latin typeface="Times New Roman" pitchFamily="18" charset="0"/>
                <a:cs typeface="Times New Roman" pitchFamily="18" charset="0"/>
              </a:rPr>
              <a:t>is an apostolic Church; an evangelizing Church</a:t>
            </a:r>
            <a:r>
              <a:rPr lang="en-US" sz="2600" dirty="0" smtClean="0">
                <a:latin typeface="Times New Roman" pitchFamily="18" charset="0"/>
                <a:cs typeface="Times New Roman" pitchFamily="18" charset="0"/>
              </a:rPr>
              <a:t>.</a:t>
            </a:r>
          </a:p>
          <a:p>
            <a:pPr marL="457200" indent="-457200">
              <a:buNone/>
            </a:pPr>
            <a:endParaRPr lang="en-US" sz="1000" dirty="0" smtClean="0">
              <a:latin typeface="Times New Roman" pitchFamily="18" charset="0"/>
              <a:cs typeface="Times New Roman" pitchFamily="18" charset="0"/>
            </a:endParaRPr>
          </a:p>
          <a:p>
            <a:pPr marL="457200" indent="-457200">
              <a:buNone/>
            </a:pPr>
            <a:r>
              <a:rPr lang="en-US" sz="2600" dirty="0" smtClean="0">
                <a:latin typeface="Times New Roman" pitchFamily="18" charset="0"/>
                <a:cs typeface="Times New Roman" pitchFamily="18" charset="0"/>
              </a:rPr>
              <a:t>The greater the collaboration, </a:t>
            </a:r>
            <a:endParaRPr lang="en-US" sz="2600" dirty="0" smtClean="0">
              <a:latin typeface="Times New Roman" pitchFamily="18" charset="0"/>
              <a:cs typeface="Times New Roman" pitchFamily="18" charset="0"/>
            </a:endParaRPr>
          </a:p>
          <a:p>
            <a:pPr marL="457200" indent="-45720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the </a:t>
            </a:r>
            <a:r>
              <a:rPr lang="en-US" sz="2600" dirty="0" smtClean="0">
                <a:latin typeface="Times New Roman" pitchFamily="18" charset="0"/>
                <a:cs typeface="Times New Roman" pitchFamily="18" charset="0"/>
              </a:rPr>
              <a:t>greater the growth of this apostolic Church</a:t>
            </a:r>
            <a:r>
              <a:rPr lang="en-US" sz="2600" dirty="0" smtClean="0">
                <a:latin typeface="Times New Roman" pitchFamily="18" charset="0"/>
                <a:cs typeface="Times New Roman" pitchFamily="18" charset="0"/>
              </a:rPr>
              <a:t>.</a:t>
            </a:r>
          </a:p>
          <a:p>
            <a:pPr marL="457200" indent="-457200">
              <a:buNone/>
            </a:pPr>
            <a:endParaRPr lang="en-US" sz="1000" dirty="0" smtClean="0">
              <a:latin typeface="Times New Roman" pitchFamily="18" charset="0"/>
              <a:cs typeface="Times New Roman" pitchFamily="18" charset="0"/>
            </a:endParaRPr>
          </a:p>
          <a:p>
            <a:pPr marL="514350" indent="-514350">
              <a:buNone/>
            </a:pPr>
            <a:r>
              <a:rPr lang="en-US" sz="2600" dirty="0" smtClean="0">
                <a:latin typeface="Times New Roman" pitchFamily="18" charset="0"/>
                <a:cs typeface="Times New Roman" pitchFamily="18" charset="0"/>
              </a:rPr>
              <a:t>Failure to develop a more collaborative approach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to </a:t>
            </a:r>
            <a:r>
              <a:rPr lang="en-US" sz="2600" dirty="0" smtClean="0">
                <a:latin typeface="Times New Roman" pitchFamily="18" charset="0"/>
                <a:cs typeface="Times New Roman" pitchFamily="18" charset="0"/>
              </a:rPr>
              <a:t>ministry condemns the Church to mere survival.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 </a:t>
            </a:r>
            <a:r>
              <a:rPr lang="en-US" sz="2600" dirty="0" smtClean="0">
                <a:latin typeface="Times New Roman" pitchFamily="18" charset="0"/>
                <a:cs typeface="Times New Roman" pitchFamily="18" charset="0"/>
              </a:rPr>
              <a:t>non-collaborative Church is a Church of maintenance rather than a Church of mission</a:t>
            </a:r>
            <a:r>
              <a:rPr lang="en-US" sz="2600" dirty="0" smtClean="0">
                <a:latin typeface="Times New Roman" pitchFamily="18" charset="0"/>
                <a:cs typeface="Times New Roman" pitchFamily="18" charset="0"/>
              </a:rPr>
              <a:t>.</a:t>
            </a:r>
          </a:p>
          <a:p>
            <a:pPr marL="514350" indent="-514350">
              <a:buNone/>
            </a:pPr>
            <a:endParaRPr lang="en-US" sz="1000" dirty="0" smtClean="0">
              <a:latin typeface="Times New Roman" pitchFamily="18" charset="0"/>
              <a:cs typeface="Times New Roman" pitchFamily="18" charset="0"/>
            </a:endParaRPr>
          </a:p>
          <a:p>
            <a:pPr marL="514350" indent="-514350">
              <a:buNone/>
            </a:pPr>
            <a:r>
              <a:rPr lang="en-US" sz="2600" dirty="0" smtClean="0">
                <a:latin typeface="Times New Roman" pitchFamily="18" charset="0"/>
                <a:cs typeface="Times New Roman" pitchFamily="18" charset="0"/>
              </a:rPr>
              <a:t>Collaborative ministry </a:t>
            </a:r>
            <a:endParaRPr lang="en-US" sz="2600" dirty="0" smtClean="0">
              <a:latin typeface="Times New Roman" pitchFamily="18" charset="0"/>
              <a:cs typeface="Times New Roman" pitchFamily="18" charset="0"/>
            </a:endParaRPr>
          </a:p>
          <a:p>
            <a:pPr marL="514350" indent="-514350">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is </a:t>
            </a:r>
            <a:r>
              <a:rPr lang="en-US" sz="2600" dirty="0" smtClean="0">
                <a:latin typeface="Times New Roman" pitchFamily="18" charset="0"/>
                <a:cs typeface="Times New Roman" pitchFamily="18" charset="0"/>
              </a:rPr>
              <a:t>messy, sometimes, difficult, and at times, painful</a:t>
            </a:r>
            <a:r>
              <a:rPr lang="en-US" sz="2600" dirty="0" smtClean="0">
                <a:latin typeface="Times New Roman" pitchFamily="18" charset="0"/>
                <a:cs typeface="Times New Roman" pitchFamily="18" charset="0"/>
              </a:rPr>
              <a:t>.</a:t>
            </a:r>
          </a:p>
          <a:p>
            <a:pPr marL="514350" indent="-514350">
              <a:buNone/>
            </a:pPr>
            <a:endParaRPr lang="en-US" sz="1600" dirty="0" smtClean="0"/>
          </a:p>
          <a:p>
            <a:pPr marL="514350" indent="-514350" algn="ctr">
              <a:buNone/>
            </a:pPr>
            <a:r>
              <a:rPr lang="en-US" sz="1800" dirty="0">
                <a:latin typeface="Times New Roman" pitchFamily="18" charset="0"/>
                <a:cs typeface="Times New Roman" pitchFamily="18" charset="0"/>
              </a:rPr>
              <a:t>Collaboration: Uniting Our Gifts in Ministry by </a:t>
            </a:r>
            <a:r>
              <a:rPr lang="en-US" sz="1800" dirty="0" err="1">
                <a:latin typeface="Times New Roman" pitchFamily="18" charset="0"/>
                <a:cs typeface="Times New Roman" pitchFamily="18" charset="0"/>
              </a:rPr>
              <a:t>Loughlan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Sofield</a:t>
            </a:r>
            <a:r>
              <a:rPr lang="en-US" sz="1800" dirty="0">
                <a:latin typeface="Times New Roman" pitchFamily="18" charset="0"/>
                <a:cs typeface="Times New Roman" pitchFamily="18" charset="0"/>
              </a:rPr>
              <a:t> ST &amp; Carroll </a:t>
            </a:r>
            <a:r>
              <a:rPr lang="en-US" sz="1800" dirty="0" err="1">
                <a:latin typeface="Times New Roman" pitchFamily="18" charset="0"/>
                <a:cs typeface="Times New Roman" pitchFamily="18" charset="0"/>
              </a:rPr>
              <a:t>Juliano</a:t>
            </a:r>
            <a:r>
              <a:rPr lang="en-US" sz="1800" dirty="0">
                <a:latin typeface="Times New Roman" pitchFamily="18" charset="0"/>
                <a:cs typeface="Times New Roman" pitchFamily="18" charset="0"/>
              </a:rPr>
              <a:t>, SHCJ</a:t>
            </a:r>
            <a:endParaRPr lang="en-US" sz="1800" dirty="0" smtClean="0"/>
          </a:p>
        </p:txBody>
      </p:sp>
    </p:spTree>
    <p:extLst>
      <p:ext uri="{BB962C8B-B14F-4D97-AF65-F5344CB8AC3E}">
        <p14:creationId xmlns:p14="http://schemas.microsoft.com/office/powerpoint/2010/main" val="30684878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0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20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2000"/>
                                        <p:tgtEl>
                                          <p:spTgt spid="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2000"/>
                                        <p:tgtEl>
                                          <p:spTgt spid="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2000"/>
                                        <p:tgtEl>
                                          <p:spTgt spid="6">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2000"/>
                                        <p:tgtEl>
                                          <p:spTgt spid="6">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fade">
                                      <p:cBhvr>
                                        <p:cTn id="31" dur="2000"/>
                                        <p:tgtEl>
                                          <p:spTgt spid="6">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fade">
                                      <p:cBhvr>
                                        <p:cTn id="34" dur="2000"/>
                                        <p:tgtEl>
                                          <p:spTgt spid="6">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Effect transition="in" filter="fade">
                                      <p:cBhvr>
                                        <p:cTn id="37" dur="2000"/>
                                        <p:tgtEl>
                                          <p:spTgt spid="6">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6" end="16"/>
                                            </p:txEl>
                                          </p:spTgt>
                                        </p:tgtEl>
                                        <p:attrNameLst>
                                          <p:attrName>style.visibility</p:attrName>
                                        </p:attrNameLst>
                                      </p:cBhvr>
                                      <p:to>
                                        <p:strVal val="visible"/>
                                      </p:to>
                                    </p:set>
                                    <p:animEffect transition="in" filter="fade">
                                      <p:cBhvr>
                                        <p:cTn id="40" dur="20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3.bp.blogspot.com/-qKxcv8KWZDg/Ubb7ximFVFI/AAAAAAAAPkE/qjAhkuLXDS8/s400/clarf1.jpg">
            <a:hlinkClick r:id="rId3"/>
          </p:cNvPr>
          <p:cNvPicPr/>
          <p:nvPr/>
        </p:nvPicPr>
        <p:blipFill>
          <a:blip r:embed="rId4" cstate="print"/>
          <a:srcRect/>
          <a:stretch>
            <a:fillRect/>
          </a:stretch>
        </p:blipFill>
        <p:spPr bwMode="auto">
          <a:xfrm>
            <a:off x="3962400" y="0"/>
            <a:ext cx="51816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2707" name="Content Placeholder 2"/>
          <p:cNvSpPr>
            <a:spLocks noGrp="1"/>
          </p:cNvSpPr>
          <p:nvPr>
            <p:ph idx="1"/>
          </p:nvPr>
        </p:nvSpPr>
        <p:spPr>
          <a:xfrm>
            <a:off x="0" y="228600"/>
            <a:ext cx="3886200" cy="1752600"/>
          </a:xfrm>
        </p:spPr>
        <p:txBody>
          <a:bodyPr>
            <a:normAutofit lnSpcReduction="10000"/>
          </a:bodyPr>
          <a:lstStyle/>
          <a:p>
            <a:pPr algn="ctr">
              <a:buNone/>
            </a:pPr>
            <a:r>
              <a:rPr lang="en-US" b="1" dirty="0" smtClean="0"/>
              <a:t>What does a collaborative person </a:t>
            </a:r>
          </a:p>
          <a:p>
            <a:pPr algn="ctr">
              <a:buNone/>
            </a:pPr>
            <a:r>
              <a:rPr lang="en-US" b="1" dirty="0" smtClean="0"/>
              <a:t>look like?</a:t>
            </a:r>
          </a:p>
        </p:txBody>
      </p:sp>
      <p:pic>
        <p:nvPicPr>
          <p:cNvPr id="32774" name="Picture 5" descr="http://blog.heritage.org/wp-content/uploads/PopeFrancis_130314.jpg"/>
          <p:cNvPicPr>
            <a:picLocks noChangeAspect="1" noChangeArrowheads="1"/>
          </p:cNvPicPr>
          <p:nvPr/>
        </p:nvPicPr>
        <p:blipFill>
          <a:blip r:embed="rId5" cstate="print"/>
          <a:srcRect/>
          <a:stretch>
            <a:fillRect/>
          </a:stretch>
        </p:blipFill>
        <p:spPr bwMode="auto">
          <a:xfrm>
            <a:off x="4343400" y="3905250"/>
            <a:ext cx="48006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http://blogs.telegraph.co.uk/news/files/2013/03/tumblr_mjq087pomR1s8arn3o1_500.jpg"/>
          <p:cNvPicPr/>
          <p:nvPr/>
        </p:nvPicPr>
        <p:blipFill>
          <a:blip r:embed="rId6" cstate="print"/>
          <a:srcRect/>
          <a:stretch>
            <a:fillRect/>
          </a:stretch>
        </p:blipFill>
        <p:spPr bwMode="auto">
          <a:xfrm>
            <a:off x="0" y="2590800"/>
            <a:ext cx="4610100"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francismurphyaward.files.wordpress.com/2012/09/murphy-award-presentation_chicago.jpg"/>
          <p:cNvPicPr/>
          <p:nvPr/>
        </p:nvPicPr>
        <p:blipFill>
          <a:blip r:embed="rId3" cstate="print"/>
          <a:srcRect/>
          <a:stretch>
            <a:fillRect/>
          </a:stretch>
        </p:blipFill>
        <p:spPr bwMode="auto">
          <a:xfrm>
            <a:off x="533400" y="228600"/>
            <a:ext cx="8229600" cy="5943599"/>
          </a:xfrm>
          <a:prstGeom prst="rect">
            <a:avLst/>
          </a:prstGeom>
          <a:noFill/>
          <a:ln w="9525">
            <a:noFill/>
            <a:miter lim="800000"/>
            <a:headEnd/>
            <a:tailEnd/>
          </a:ln>
        </p:spPr>
      </p:pic>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
        <p:nvSpPr>
          <p:cNvPr id="3" name="Rectangle 2"/>
          <p:cNvSpPr/>
          <p:nvPr/>
        </p:nvSpPr>
        <p:spPr>
          <a:xfrm>
            <a:off x="304800" y="685800"/>
            <a:ext cx="8534400" cy="4247317"/>
          </a:xfrm>
          <a:prstGeom prst="rect">
            <a:avLst/>
          </a:prstGeom>
        </p:spPr>
        <p:txBody>
          <a:bodyPr wrap="square">
            <a:spAutoFit/>
          </a:bodyPr>
          <a:lstStyle/>
          <a:p>
            <a:pPr algn="ctr"/>
            <a:r>
              <a:rPr lang="en-US" sz="5400" b="0" dirty="0" smtClean="0">
                <a:solidFill>
                  <a:schemeClr val="tx1"/>
                </a:solidFill>
                <a:effectLst/>
                <a:latin typeface="Times New Roman" pitchFamily="18" charset="0"/>
                <a:cs typeface="Times New Roman" pitchFamily="18" charset="0"/>
              </a:rPr>
              <a:t>The identification, </a:t>
            </a:r>
          </a:p>
          <a:p>
            <a:pPr algn="ctr"/>
            <a:r>
              <a:rPr lang="en-US" sz="5400" b="0" dirty="0" smtClean="0">
                <a:solidFill>
                  <a:schemeClr val="tx1"/>
                </a:solidFill>
                <a:effectLst/>
                <a:latin typeface="Times New Roman" pitchFamily="18" charset="0"/>
                <a:cs typeface="Times New Roman" pitchFamily="18" charset="0"/>
              </a:rPr>
              <a:t>release and union </a:t>
            </a:r>
            <a:br>
              <a:rPr lang="en-US" sz="5400" b="0" dirty="0" smtClean="0">
                <a:solidFill>
                  <a:schemeClr val="tx1"/>
                </a:solidFill>
                <a:effectLst/>
                <a:latin typeface="Times New Roman" pitchFamily="18" charset="0"/>
                <a:cs typeface="Times New Roman" pitchFamily="18" charset="0"/>
              </a:rPr>
            </a:br>
            <a:r>
              <a:rPr lang="en-US" sz="5400" b="0" dirty="0" smtClean="0">
                <a:solidFill>
                  <a:schemeClr val="tx1"/>
                </a:solidFill>
                <a:effectLst/>
                <a:latin typeface="Times New Roman" pitchFamily="18" charset="0"/>
                <a:cs typeface="Times New Roman" pitchFamily="18" charset="0"/>
              </a:rPr>
              <a:t>of the gifts </a:t>
            </a:r>
          </a:p>
          <a:p>
            <a:pPr algn="ctr"/>
            <a:r>
              <a:rPr lang="en-US" sz="5400" b="0" dirty="0" smtClean="0">
                <a:solidFill>
                  <a:schemeClr val="tx1"/>
                </a:solidFill>
                <a:effectLst/>
                <a:latin typeface="Times New Roman" pitchFamily="18" charset="0"/>
                <a:cs typeface="Times New Roman" pitchFamily="18" charset="0"/>
              </a:rPr>
              <a:t>of all baptized persons </a:t>
            </a:r>
            <a:br>
              <a:rPr lang="en-US" sz="5400" b="0" dirty="0" smtClean="0">
                <a:solidFill>
                  <a:schemeClr val="tx1"/>
                </a:solidFill>
                <a:effectLst/>
                <a:latin typeface="Times New Roman" pitchFamily="18" charset="0"/>
                <a:cs typeface="Times New Roman" pitchFamily="18" charset="0"/>
              </a:rPr>
            </a:br>
            <a:r>
              <a:rPr lang="en-US" sz="5400" b="0" dirty="0" smtClean="0">
                <a:solidFill>
                  <a:schemeClr val="tx1"/>
                </a:solidFill>
                <a:effectLst/>
                <a:latin typeface="Times New Roman" pitchFamily="18" charset="0"/>
                <a:cs typeface="Times New Roman" pitchFamily="18" charset="0"/>
              </a:rPr>
              <a:t>for the sake of the mission.</a:t>
            </a:r>
            <a:endParaRPr lang="en-US" sz="5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pic>
        <p:nvPicPr>
          <p:cNvPr id="3" name="igImage" descr="http://ecx.images-amazon.com/images/I/41wP8S3ZQNL.jpg"/>
          <p:cNvPicPr/>
          <p:nvPr/>
        </p:nvPicPr>
        <p:blipFill>
          <a:blip r:embed="rId3" cstate="print"/>
          <a:srcRect/>
          <a:stretch>
            <a:fillRect/>
          </a:stretch>
        </p:blipFill>
        <p:spPr bwMode="auto">
          <a:xfrm>
            <a:off x="3733800" y="381000"/>
            <a:ext cx="4953000" cy="6172200"/>
          </a:xfrm>
          <a:prstGeom prst="rect">
            <a:avLst/>
          </a:prstGeom>
          <a:noFill/>
          <a:ln w="9525">
            <a:noFill/>
            <a:miter lim="800000"/>
            <a:headEnd/>
            <a:tailEnd/>
          </a:ln>
        </p:spPr>
      </p:pic>
      <p:sp>
        <p:nvSpPr>
          <p:cNvPr id="82945" name="Rectangle 1"/>
          <p:cNvSpPr>
            <a:spLocks noChangeArrowheads="1"/>
          </p:cNvSpPr>
          <p:nvPr/>
        </p:nvSpPr>
        <p:spPr bwMode="auto">
          <a:xfrm>
            <a:off x="228600" y="845403"/>
            <a:ext cx="3429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2008 Study</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Paying the Bills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600" dirty="0">
              <a:solidFill>
                <a:srgbClr val="333333"/>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vs.</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Living the Vision</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pic>
        <p:nvPicPr>
          <p:cNvPr id="3" name="Picture 2" descr="cspri_october">
            <a:hlinkClick r:id="rId3"/>
          </p:cNvPr>
          <p:cNvPicPr/>
          <p:nvPr/>
        </p:nvPicPr>
        <p:blipFill>
          <a:blip r:embed="rId4" cstate="print"/>
          <a:srcRect/>
          <a:stretch>
            <a:fillRect/>
          </a:stretch>
        </p:blipFill>
        <p:spPr bwMode="auto">
          <a:xfrm>
            <a:off x="3886200" y="457200"/>
            <a:ext cx="4964430" cy="6042660"/>
          </a:xfrm>
          <a:prstGeom prst="rect">
            <a:avLst/>
          </a:prstGeom>
          <a:noFill/>
          <a:ln w="9525">
            <a:noFill/>
            <a:miter lim="800000"/>
            <a:headEnd/>
            <a:tailEnd/>
          </a:ln>
        </p:spPr>
      </p:pic>
      <p:sp>
        <p:nvSpPr>
          <p:cNvPr id="4" name="Rectangle 3"/>
          <p:cNvSpPr/>
          <p:nvPr/>
        </p:nvSpPr>
        <p:spPr>
          <a:xfrm>
            <a:off x="0" y="609600"/>
            <a:ext cx="4038600" cy="5016758"/>
          </a:xfrm>
          <a:prstGeom prst="rect">
            <a:avLst/>
          </a:prstGeom>
        </p:spPr>
        <p:txBody>
          <a:bodyPr wrap="square">
            <a:spAutoFit/>
          </a:bodyPr>
          <a:lstStyle/>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short, </a:t>
            </a: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parish cultures </a:t>
            </a: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that focus on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‘living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vision’ </a:t>
            </a:r>
            <a:endPar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have parishioners </a:t>
            </a: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who report </a:t>
            </a: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higher levels </a:t>
            </a:r>
          </a:p>
          <a:p>
            <a:pPr lvl="0" algn="ctr" fontAlgn="base">
              <a:spcBef>
                <a:spcPct val="0"/>
              </a:spcBef>
              <a:spcAft>
                <a:spcPct val="0"/>
              </a:spcAf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giving</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
        <p:nvSpPr>
          <p:cNvPr id="3" name="Rectangle 2"/>
          <p:cNvSpPr/>
          <p:nvPr/>
        </p:nvSpPr>
        <p:spPr>
          <a:xfrm>
            <a:off x="0" y="228600"/>
            <a:ext cx="7924800" cy="3477875"/>
          </a:xfrm>
          <a:prstGeom prst="rect">
            <a:avLst/>
          </a:prstGeom>
        </p:spPr>
        <p:txBody>
          <a:bodyPr wrap="square">
            <a:spAutoFit/>
          </a:bodyPr>
          <a:lstStyle/>
          <a:p>
            <a:pPr lvl="0" algn="ctr" fontAlgn="base">
              <a:spcBef>
                <a:spcPct val="0"/>
              </a:spcBef>
              <a:spcAft>
                <a:spcPct val="0"/>
              </a:spcAf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you have received as a gift, give as a gift</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endPar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Keep giving </a:t>
            </a:r>
          </a:p>
          <a:p>
            <a:pPr lvl="0" algn="ctr" eaLnBrk="0" fontAlgn="base" hangingPunct="0">
              <a:spcBef>
                <a:spcPct val="0"/>
              </a:spcBef>
              <a:spcAft>
                <a:spcPct val="0"/>
              </a:spcAf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gift away</a:t>
            </a:r>
          </a:p>
        </p:txBody>
      </p:sp>
      <p:pic>
        <p:nvPicPr>
          <p:cNvPr id="5" name="Picture 4" descr="https://encrypted-tbn3.gstatic.com/images?q=tbn:ANd9GcSoccc8oa9lV_35xlmWPiSeAnEsf0Qs4KHouETyavbLk-tGUM7B">
            <a:hlinkClick r:id="rId3"/>
          </p:cNvPr>
          <p:cNvPicPr/>
          <p:nvPr/>
        </p:nvPicPr>
        <p:blipFill>
          <a:blip r:embed="rId4" cstate="print"/>
          <a:srcRect/>
          <a:stretch>
            <a:fillRect/>
          </a:stretch>
        </p:blipFill>
        <p:spPr bwMode="auto">
          <a:xfrm>
            <a:off x="5791200" y="2743200"/>
            <a:ext cx="2865120" cy="3741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
        <p:nvSpPr>
          <p:cNvPr id="3" name="Rectangle 2"/>
          <p:cNvSpPr/>
          <p:nvPr/>
        </p:nvSpPr>
        <p:spPr>
          <a:xfrm>
            <a:off x="0" y="1"/>
            <a:ext cx="9144000" cy="6247864"/>
          </a:xfrm>
          <a:prstGeom prst="rect">
            <a:avLst/>
          </a:prstGeom>
        </p:spPr>
        <p:txBody>
          <a:bodyPr wrap="square">
            <a:spAutoFit/>
          </a:bodyPr>
          <a:lstStyle/>
          <a:p>
            <a:pPr algn="ctr"/>
            <a:r>
              <a:rPr lang="en-US" sz="3600" b="1" dirty="0">
                <a:latin typeface="Times New Roman" pitchFamily="18" charset="0"/>
                <a:cs typeface="Times New Roman" pitchFamily="18" charset="0"/>
              </a:rPr>
              <a:t>9:15 a.m. Keynote, Part 1 (Fr. Mark Reamer) </a:t>
            </a:r>
            <a:r>
              <a:rPr lang="en-US" sz="3600" dirty="0">
                <a:latin typeface="Times New Roman" pitchFamily="18" charset="0"/>
                <a:cs typeface="Times New Roman" pitchFamily="18" charset="0"/>
              </a:rPr>
              <a:t>The inspirational talk will reflect Matthew 10:8 and the bishops’ definition of stewardship: </a:t>
            </a:r>
            <a:endParaRPr lang="en-US" sz="3600" dirty="0" smtClean="0">
              <a:latin typeface="Times New Roman" pitchFamily="18" charset="0"/>
              <a:cs typeface="Times New Roman" pitchFamily="18" charset="0"/>
            </a:endParaRPr>
          </a:p>
          <a:p>
            <a:pPr algn="ctr"/>
            <a:r>
              <a:rPr lang="en-US" sz="4000" b="1" i="1" u="sng" dirty="0" smtClean="0">
                <a:latin typeface="Times New Roman" pitchFamily="18" charset="0"/>
                <a:cs typeface="Times New Roman" pitchFamily="18" charset="0"/>
              </a:rPr>
              <a:t>“</a:t>
            </a:r>
            <a:r>
              <a:rPr lang="en-US" sz="4000" b="1" i="1" u="sng" dirty="0">
                <a:latin typeface="Times New Roman" pitchFamily="18" charset="0"/>
                <a:cs typeface="Times New Roman" pitchFamily="18" charset="0"/>
              </a:rPr>
              <a:t>We receive God's gifts gratefully, </a:t>
            </a:r>
            <a:endParaRPr lang="en-US" sz="4000" b="1" i="1" u="sng"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cultivate </a:t>
            </a:r>
            <a:r>
              <a:rPr lang="en-US" sz="3600" dirty="0">
                <a:latin typeface="Times New Roman" pitchFamily="18" charset="0"/>
                <a:cs typeface="Times New Roman" pitchFamily="18" charset="0"/>
              </a:rPr>
              <a:t>them responsibly,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share </a:t>
            </a:r>
            <a:r>
              <a:rPr lang="en-US" sz="3600" dirty="0">
                <a:latin typeface="Times New Roman" pitchFamily="18" charset="0"/>
                <a:cs typeface="Times New Roman" pitchFamily="18" charset="0"/>
              </a:rPr>
              <a:t>them lovingly in justice with others,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and </a:t>
            </a:r>
            <a:r>
              <a:rPr lang="en-US" sz="3600" dirty="0">
                <a:latin typeface="Times New Roman" pitchFamily="18" charset="0"/>
                <a:cs typeface="Times New Roman" pitchFamily="18" charset="0"/>
              </a:rPr>
              <a:t>return them with increase to the Lord.”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Fr</a:t>
            </a:r>
            <a:r>
              <a:rPr lang="en-US" sz="3600" dirty="0">
                <a:latin typeface="Times New Roman" pitchFamily="18" charset="0"/>
                <a:cs typeface="Times New Roman" pitchFamily="18" charset="0"/>
              </a:rPr>
              <a:t>. Mark will inspire us to live the vision of stewardship (not just pay the bills!)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while </a:t>
            </a:r>
            <a:r>
              <a:rPr lang="en-US" sz="3600" dirty="0">
                <a:latin typeface="Times New Roman" pitchFamily="18" charset="0"/>
                <a:cs typeface="Times New Roman" pitchFamily="18" charset="0"/>
              </a:rPr>
              <a:t>challenging us to bring forth </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gifts of the baptized.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7" descr="H:\PASTORAL Ministries Group\Franciscan Coalition\Coalition Stuff\Communications\Logos, Images, Photos\SFA Logo\sfa logo - muted.png"/>
          <p:cNvPicPr>
            <a:picLocks noChangeAspect="1" noChangeArrowheads="1"/>
          </p:cNvPicPr>
          <p:nvPr/>
        </p:nvPicPr>
        <p:blipFill>
          <a:blip r:embed="rId2" cstate="print"/>
          <a:srcRect/>
          <a:stretch>
            <a:fillRect/>
          </a:stretch>
        </p:blipFill>
        <p:spPr bwMode="auto">
          <a:xfrm>
            <a:off x="10210800" y="457200"/>
            <a:ext cx="1092200" cy="1700213"/>
          </a:xfrm>
          <a:prstGeom prst="rect">
            <a:avLst/>
          </a:prstGeom>
          <a:noFill/>
          <a:ln w="9525">
            <a:noFill/>
            <a:miter lim="800000"/>
            <a:headEnd/>
            <a:tailEnd/>
          </a:ln>
        </p:spPr>
      </p:pic>
      <p:sp>
        <p:nvSpPr>
          <p:cNvPr id="13" name="Rectangle 12"/>
          <p:cNvSpPr/>
          <p:nvPr/>
        </p:nvSpPr>
        <p:spPr>
          <a:xfrm>
            <a:off x="990600" y="381000"/>
            <a:ext cx="7010400" cy="2800767"/>
          </a:xfrm>
          <a:prstGeom prst="rect">
            <a:avLst/>
          </a:prstGeom>
        </p:spPr>
        <p:txBody>
          <a:bodyPr wrap="square">
            <a:spAutoFit/>
          </a:bodyPr>
          <a:lstStyle/>
          <a:p>
            <a:pPr algn="ctr"/>
            <a:r>
              <a:rPr lang="en-US" sz="8800" dirty="0" smtClean="0">
                <a:latin typeface="Papyrus" pitchFamily="66" charset="0"/>
              </a:rPr>
              <a:t>Questions?  Comments!</a:t>
            </a:r>
          </a:p>
        </p:txBody>
      </p:sp>
      <p:sp>
        <p:nvSpPr>
          <p:cNvPr id="7" name="Rectangle 6"/>
          <p:cNvSpPr/>
          <p:nvPr/>
        </p:nvSpPr>
        <p:spPr>
          <a:xfrm>
            <a:off x="838200" y="2971800"/>
            <a:ext cx="7696200" cy="3693319"/>
          </a:xfrm>
          <a:prstGeom prst="rect">
            <a:avLst/>
          </a:prstGeom>
        </p:spPr>
        <p:txBody>
          <a:bodyPr wrap="square">
            <a:spAutoFit/>
          </a:bodyPr>
          <a:lstStyle/>
          <a:p>
            <a:pPr algn="ctr"/>
            <a:r>
              <a:rPr lang="en-US" b="1" dirty="0" smtClean="0">
                <a:latin typeface="Times New Roman" pitchFamily="18" charset="0"/>
                <a:cs typeface="Times New Roman" pitchFamily="18" charset="0"/>
              </a:rPr>
              <a:t>Fr. Mark G. Reamer, O.F.M.</a:t>
            </a:r>
          </a:p>
          <a:p>
            <a:pPr algn="ctr"/>
            <a:r>
              <a:rPr lang="en-US" b="1" dirty="0" smtClean="0">
                <a:latin typeface="Times New Roman" pitchFamily="18" charset="0"/>
                <a:cs typeface="Times New Roman" pitchFamily="18" charset="0"/>
              </a:rPr>
              <a:t>Siena College</a:t>
            </a:r>
          </a:p>
          <a:p>
            <a:pPr algn="ctr"/>
            <a:r>
              <a:rPr lang="en-US" b="1" dirty="0" smtClean="0">
                <a:latin typeface="Times New Roman" pitchFamily="18" charset="0"/>
                <a:cs typeface="Times New Roman" pitchFamily="18" charset="0"/>
              </a:rPr>
              <a:t>Loudonville, New York</a:t>
            </a:r>
          </a:p>
          <a:p>
            <a:pPr algn="ctr"/>
            <a:r>
              <a:rPr lang="en-US" b="1" dirty="0" smtClean="0">
                <a:latin typeface="Times New Roman" pitchFamily="18" charset="0"/>
                <a:cs typeface="Times New Roman" pitchFamily="18" charset="0"/>
              </a:rPr>
              <a:t>518/783-2938</a:t>
            </a:r>
          </a:p>
          <a:p>
            <a:pPr algn="ctr"/>
            <a:r>
              <a:rPr lang="en-US" b="1" dirty="0" smtClean="0">
                <a:latin typeface="Times New Roman" pitchFamily="18" charset="0"/>
                <a:cs typeface="Times New Roman" pitchFamily="18" charset="0"/>
                <a:hlinkClick r:id="rId3"/>
              </a:rPr>
              <a:t>Mreamer@Siena.edu</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hlinkClick r:id="rId4"/>
              </a:rPr>
              <a:t>www.Siena.edu</a:t>
            </a: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Sue </a:t>
            </a:r>
            <a:r>
              <a:rPr lang="en-US" b="1" dirty="0" err="1" smtClean="0">
                <a:latin typeface="Times New Roman" pitchFamily="18" charset="0"/>
                <a:cs typeface="Times New Roman" pitchFamily="18" charset="0"/>
              </a:rPr>
              <a:t>Mathys</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The Catholic Community of St. Francis of Assisi</a:t>
            </a:r>
          </a:p>
          <a:p>
            <a:pPr algn="ctr"/>
            <a:r>
              <a:rPr lang="en-US" b="1" dirty="0" smtClean="0">
                <a:latin typeface="Times New Roman" pitchFamily="18" charset="0"/>
                <a:cs typeface="Times New Roman" pitchFamily="18" charset="0"/>
              </a:rPr>
              <a:t>Raleigh, North Carolina</a:t>
            </a:r>
          </a:p>
          <a:p>
            <a:pPr algn="ctr"/>
            <a:r>
              <a:rPr lang="en-US" b="1" dirty="0" smtClean="0">
                <a:latin typeface="Times New Roman" pitchFamily="18" charset="0"/>
                <a:cs typeface="Times New Roman" pitchFamily="18" charset="0"/>
              </a:rPr>
              <a:t>919-847-8205  x. 222</a:t>
            </a:r>
          </a:p>
          <a:p>
            <a:pPr algn="ctr"/>
            <a:r>
              <a:rPr lang="en-US" b="1" dirty="0" smtClean="0">
                <a:latin typeface="Times New Roman" pitchFamily="18" charset="0"/>
                <a:cs typeface="Times New Roman" pitchFamily="18" charset="0"/>
                <a:hlinkClick r:id="rId5"/>
              </a:rPr>
              <a:t>sue.mathys@stfrancisraleigh.org</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hlinkClick r:id="rId6"/>
              </a:rPr>
              <a:t>www.stfrancisraleigh.org</a:t>
            </a:r>
            <a:endParaRPr lang="en-US" b="1" dirty="0" smtClean="0">
              <a:latin typeface="Times New Roman" pitchFamily="18" charset="0"/>
              <a:cs typeface="Times New Roman" pitchFamily="18" charset="0"/>
            </a:endParaRPr>
          </a:p>
        </p:txBody>
      </p:sp>
      <p:sp>
        <p:nvSpPr>
          <p:cNvPr id="5"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0"/>
            <a:ext cx="9144000" cy="646331"/>
          </a:xfrm>
          <a:prstGeom prst="rect">
            <a:avLst/>
          </a:prstGeom>
        </p:spPr>
        <p:txBody>
          <a:bodyPr wrap="square">
            <a:spAutoFit/>
          </a:bodyPr>
          <a:lstStyle/>
          <a:p>
            <a:pPr algn="ctr"/>
            <a:r>
              <a:rPr lang="en-US" sz="3600" dirty="0">
                <a:solidFill>
                  <a:prstClr val="white">
                    <a:lumMod val="50000"/>
                  </a:prstClr>
                </a:solidFill>
                <a:latin typeface="Impact" pitchFamily="34" charset="0"/>
              </a:rPr>
              <a:t>  Purpose for Today</a:t>
            </a:r>
            <a:endParaRPr lang="en-US" dirty="0">
              <a:solidFill>
                <a:prstClr val="white">
                  <a:lumMod val="50000"/>
                </a:prstClr>
              </a:solidFill>
              <a:latin typeface="Impact" pitchFamily="34" charset="0"/>
            </a:endParaRPr>
          </a:p>
        </p:txBody>
      </p:sp>
      <p:sp>
        <p:nvSpPr>
          <p:cNvPr id="15" name="TextBox 14"/>
          <p:cNvSpPr txBox="1"/>
          <p:nvPr/>
        </p:nvSpPr>
        <p:spPr>
          <a:xfrm>
            <a:off x="609600" y="2133600"/>
            <a:ext cx="7848600" cy="5232202"/>
          </a:xfrm>
          <a:prstGeom prst="rect">
            <a:avLst/>
          </a:prstGeom>
          <a:noFill/>
        </p:spPr>
        <p:txBody>
          <a:bodyPr wrap="square" rtlCol="0">
            <a:spAutoFit/>
          </a:bodyPr>
          <a:lstStyle/>
          <a:p>
            <a:pPr algn="ctr"/>
            <a:r>
              <a:rPr lang="en-US" sz="3600" b="1" dirty="0">
                <a:solidFill>
                  <a:prstClr val="black"/>
                </a:solidFill>
              </a:rPr>
              <a:t>The Stewardship Cycle throughout the liturgical year</a:t>
            </a:r>
          </a:p>
          <a:p>
            <a:endParaRPr lang="en-US" sz="2400" b="1" dirty="0">
              <a:solidFill>
                <a:prstClr val="black"/>
              </a:solidFill>
            </a:endParaRPr>
          </a:p>
          <a:p>
            <a:r>
              <a:rPr lang="en-US" dirty="0">
                <a:solidFill>
                  <a:prstClr val="black"/>
                </a:solidFill>
              </a:rPr>
              <a:t> </a:t>
            </a:r>
            <a:r>
              <a:rPr lang="en-US" sz="3200" dirty="0">
                <a:solidFill>
                  <a:prstClr val="black"/>
                </a:solidFill>
              </a:rPr>
              <a:t>Practical (and easy) steps to encourage a year round focus on stewardship. This talk will encourage participants to dream big while taking small steps to form their parish community in the spirituality (and science) of stewardship. </a:t>
            </a:r>
          </a:p>
          <a:p>
            <a:endParaRPr lang="en-US" sz="1000" b="1" dirty="0">
              <a:solidFill>
                <a:prstClr val="black"/>
              </a:solidFill>
            </a:endParaRPr>
          </a:p>
          <a:p>
            <a:endParaRPr lang="en-US" b="1" dirty="0">
              <a:solidFill>
                <a:prstClr val="black"/>
              </a:solidFill>
            </a:endParaRPr>
          </a:p>
          <a:p>
            <a:endParaRPr lang="en-US" dirty="0">
              <a:solidFill>
                <a:prstClr val="black"/>
              </a:solidFill>
            </a:endParaRPr>
          </a:p>
        </p:txBody>
      </p:sp>
      <p:pic>
        <p:nvPicPr>
          <p:cNvPr id="7" name="Picture 6" descr="PPTSlideHeaderwText 2.jpg"/>
          <p:cNvPicPr>
            <a:picLocks noChangeAspect="1"/>
          </p:cNvPicPr>
          <p:nvPr/>
        </p:nvPicPr>
        <p:blipFill>
          <a:blip r:embed="rId2" cstate="print"/>
          <a:stretch>
            <a:fillRect/>
          </a:stretch>
        </p:blipFill>
        <p:spPr>
          <a:xfrm>
            <a:off x="0" y="0"/>
            <a:ext cx="9144000" cy="1556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myenglandtravel.com/images/london/londres_st_pauls_cathedral.jpe"/>
          <p:cNvPicPr>
            <a:picLocks noChangeAspect="1" noChangeArrowheads="1"/>
          </p:cNvPicPr>
          <p:nvPr/>
        </p:nvPicPr>
        <p:blipFill>
          <a:blip r:embed="rId3" cstate="print"/>
          <a:srcRect/>
          <a:stretch>
            <a:fillRect/>
          </a:stretch>
        </p:blipFill>
        <p:spPr bwMode="auto">
          <a:xfrm>
            <a:off x="2895600" y="2057400"/>
            <a:ext cx="5943600" cy="4457700"/>
          </a:xfrm>
          <a:prstGeom prst="rect">
            <a:avLst/>
          </a:prstGeom>
          <a:noFill/>
          <a:ln w="9525">
            <a:noFill/>
            <a:miter lim="800000"/>
            <a:headEnd/>
            <a:tailEnd/>
          </a:ln>
        </p:spPr>
      </p:pic>
      <p:sp>
        <p:nvSpPr>
          <p:cNvPr id="8195" name="Title 12"/>
          <p:cNvSpPr>
            <a:spLocks noGrp="1"/>
          </p:cNvSpPr>
          <p:nvPr>
            <p:ph type="ctrTitle" idx="4294967295"/>
          </p:nvPr>
        </p:nvSpPr>
        <p:spPr>
          <a:xfrm>
            <a:off x="609600" y="228600"/>
            <a:ext cx="8534400" cy="1924050"/>
          </a:xfrm>
        </p:spPr>
        <p:txBody>
          <a:bodyPr>
            <a:normAutofit/>
          </a:bodyPr>
          <a:lstStyle/>
          <a:p>
            <a:pPr eaLnBrk="1" hangingPunct="1"/>
            <a:r>
              <a:rPr lang="en-US" dirty="0" smtClean="0"/>
              <a:t>St. Paul’s Cathedral in London</a:t>
            </a:r>
          </a:p>
        </p:txBody>
      </p:sp>
      <p:sp>
        <p:nvSpPr>
          <p:cNvPr id="14" name="Subtitle 13"/>
          <p:cNvSpPr>
            <a:spLocks noGrp="1"/>
          </p:cNvSpPr>
          <p:nvPr>
            <p:ph type="subTitle" idx="4294967295"/>
          </p:nvPr>
        </p:nvSpPr>
        <p:spPr>
          <a:xfrm>
            <a:off x="0" y="1905000"/>
            <a:ext cx="2895600" cy="3886200"/>
          </a:xfrm>
        </p:spPr>
        <p:txBody>
          <a:bodyPr rtlCol="0">
            <a:normAutofit/>
          </a:bodyPr>
          <a:lstStyle/>
          <a:p>
            <a:pPr algn="ctr" eaLnBrk="1" fontAlgn="auto" hangingPunct="1">
              <a:spcAft>
                <a:spcPts val="0"/>
              </a:spcAft>
              <a:buFont typeface="Arial" pitchFamily="34" charset="0"/>
              <a:buNone/>
              <a:defRPr/>
            </a:pPr>
            <a:r>
              <a:rPr lang="en-US" dirty="0" smtClean="0"/>
              <a:t>Sir </a:t>
            </a:r>
          </a:p>
          <a:p>
            <a:pPr algn="ctr" eaLnBrk="1" fontAlgn="auto" hangingPunct="1">
              <a:spcAft>
                <a:spcPts val="0"/>
              </a:spcAft>
              <a:buFont typeface="Arial" pitchFamily="34" charset="0"/>
              <a:buNone/>
              <a:defRPr/>
            </a:pPr>
            <a:r>
              <a:rPr lang="en-US" dirty="0" smtClean="0"/>
              <a:t>Christopher</a:t>
            </a:r>
          </a:p>
          <a:p>
            <a:pPr algn="ctr" eaLnBrk="1" fontAlgn="auto" hangingPunct="1">
              <a:spcAft>
                <a:spcPts val="0"/>
              </a:spcAft>
              <a:buFont typeface="Arial" pitchFamily="34" charset="0"/>
              <a:buNone/>
              <a:defRPr/>
            </a:pPr>
            <a:r>
              <a:rPr lang="en-US" dirty="0" smtClean="0"/>
              <a:t>Wren</a:t>
            </a:r>
          </a:p>
          <a:p>
            <a:pPr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dirty="0" smtClean="0"/>
              <a:t>The </a:t>
            </a:r>
          </a:p>
          <a:p>
            <a:pPr algn="ctr" eaLnBrk="1" fontAlgn="auto" hangingPunct="1">
              <a:spcAft>
                <a:spcPts val="0"/>
              </a:spcAft>
              <a:buFont typeface="Arial" pitchFamily="34" charset="0"/>
              <a:buNone/>
              <a:defRPr/>
            </a:pPr>
            <a:r>
              <a:rPr lang="en-US" dirty="0" smtClean="0"/>
              <a:t>Cathedral’s</a:t>
            </a:r>
          </a:p>
          <a:p>
            <a:pPr algn="ctr" eaLnBrk="1" fontAlgn="auto" hangingPunct="1">
              <a:spcAft>
                <a:spcPts val="0"/>
              </a:spcAft>
              <a:buFont typeface="Arial" pitchFamily="34" charset="0"/>
              <a:buNone/>
              <a:defRPr/>
            </a:pPr>
            <a:r>
              <a:rPr lang="en-US" dirty="0" smtClean="0"/>
              <a:t>architect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0"/>
                                        <p:tgtEl>
                                          <p:spTgt spid="8195"/>
                                        </p:tgtEl>
                                      </p:cBhvr>
                                    </p:animEffect>
                                  </p:childTnLst>
                                </p:cTn>
                              </p:par>
                            </p:childTnLst>
                          </p:cTn>
                        </p:par>
                        <p:par>
                          <p:cTn id="8" fill="hold">
                            <p:stCondLst>
                              <p:cond delay="5000"/>
                            </p:stCondLst>
                            <p:childTnLst>
                              <p:par>
                                <p:cTn id="9" presetID="9"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dissolve">
                                      <p:cBhvr>
                                        <p:cTn id="11" dur="5000"/>
                                        <p:tgtEl>
                                          <p:spTgt spid="14">
                                            <p:txEl>
                                              <p:pRg st="0" end="0"/>
                                            </p:txEl>
                                          </p:spTgt>
                                        </p:tgtEl>
                                      </p:cBhvr>
                                    </p:animEffect>
                                  </p:childTnLst>
                                </p:cTn>
                              </p:par>
                            </p:childTnLst>
                          </p:cTn>
                        </p:par>
                        <p:par>
                          <p:cTn id="12" fill="hold">
                            <p:stCondLst>
                              <p:cond delay="10000"/>
                            </p:stCondLst>
                            <p:childTnLst>
                              <p:par>
                                <p:cTn id="13" presetID="9" presetClass="entr" presetSubtype="0" fill="hold" grpId="0"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dissolve">
                                      <p:cBhvr>
                                        <p:cTn id="15" dur="5000"/>
                                        <p:tgtEl>
                                          <p:spTgt spid="14">
                                            <p:txEl>
                                              <p:pRg st="1" end="1"/>
                                            </p:txEl>
                                          </p:spTgt>
                                        </p:tgtEl>
                                      </p:cBhvr>
                                    </p:animEffect>
                                  </p:childTnLst>
                                </p:cTn>
                              </p:par>
                            </p:childTnLst>
                          </p:cTn>
                        </p:par>
                        <p:par>
                          <p:cTn id="16" fill="hold">
                            <p:stCondLst>
                              <p:cond delay="15000"/>
                            </p:stCondLst>
                            <p:childTnLst>
                              <p:par>
                                <p:cTn id="17" presetID="9" presetClass="entr" presetSubtype="0" fill="hold" grpId="0" nodeType="after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dissolve">
                                      <p:cBhvr>
                                        <p:cTn id="19" dur="5000"/>
                                        <p:tgtEl>
                                          <p:spTgt spid="14">
                                            <p:txEl>
                                              <p:pRg st="2" end="2"/>
                                            </p:txEl>
                                          </p:spTgt>
                                        </p:tgtEl>
                                      </p:cBhvr>
                                    </p:animEffect>
                                  </p:childTnLst>
                                </p:cTn>
                              </p:par>
                            </p:childTnLst>
                          </p:cTn>
                        </p:par>
                        <p:par>
                          <p:cTn id="20" fill="hold">
                            <p:stCondLst>
                              <p:cond delay="20000"/>
                            </p:stCondLst>
                            <p:childTnLst>
                              <p:par>
                                <p:cTn id="21" presetID="9"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dissolve">
                                      <p:cBhvr>
                                        <p:cTn id="23" dur="5000"/>
                                        <p:tgtEl>
                                          <p:spTgt spid="14">
                                            <p:txEl>
                                              <p:pRg st="4" end="4"/>
                                            </p:txEl>
                                          </p:spTgt>
                                        </p:tgtEl>
                                      </p:cBhvr>
                                    </p:animEffect>
                                  </p:childTnLst>
                                </p:cTn>
                              </p:par>
                            </p:childTnLst>
                          </p:cTn>
                        </p:par>
                        <p:par>
                          <p:cTn id="24" fill="hold">
                            <p:stCondLst>
                              <p:cond delay="25000"/>
                            </p:stCondLst>
                            <p:childTnLst>
                              <p:par>
                                <p:cTn id="25" presetID="9" presetClass="entr" presetSubtype="0"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dissolve">
                                      <p:cBhvr>
                                        <p:cTn id="27" dur="5000"/>
                                        <p:tgtEl>
                                          <p:spTgt spid="14">
                                            <p:txEl>
                                              <p:pRg st="5" end="5"/>
                                            </p:txEl>
                                          </p:spTgt>
                                        </p:tgtEl>
                                      </p:cBhvr>
                                    </p:animEffect>
                                  </p:childTnLst>
                                </p:cTn>
                              </p:par>
                            </p:childTnLst>
                          </p:cTn>
                        </p:par>
                        <p:par>
                          <p:cTn id="28" fill="hold">
                            <p:stCondLst>
                              <p:cond delay="30000"/>
                            </p:stCondLst>
                            <p:childTnLst>
                              <p:par>
                                <p:cTn id="29" presetID="9" presetClass="entr" presetSubtype="0" fill="hold" grpId="0" nodeType="after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Effect transition="in" filter="dissolve">
                                      <p:cBhvr>
                                        <p:cTn id="31" dur="5000"/>
                                        <p:tgtEl>
                                          <p:spTgt spid="14">
                                            <p:txEl>
                                              <p:pRg st="6" end="6"/>
                                            </p:txEl>
                                          </p:spTgt>
                                        </p:tgtEl>
                                      </p:cBhvr>
                                    </p:animEffect>
                                  </p:childTnLst>
                                </p:cTn>
                              </p:par>
                            </p:childTnLst>
                          </p:cTn>
                        </p:par>
                        <p:par>
                          <p:cTn id="32" fill="hold">
                            <p:stCondLst>
                              <p:cond delay="35000"/>
                            </p:stCondLst>
                            <p:childTnLst>
                              <p:par>
                                <p:cTn id="33" presetID="6" presetClass="emph" presetSubtype="0" fill="hold" nodeType="afterEffect">
                                  <p:stCondLst>
                                    <p:cond delay="0"/>
                                  </p:stCondLst>
                                  <p:childTnLst>
                                    <p:animScale>
                                      <p:cBhvr>
                                        <p:cTn id="34" dur="5000" fill="hold"/>
                                        <p:tgtEl>
                                          <p:spTgt spid="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U:\My Pictures\Screen saver\RichardCox_GrndBrking2.jpg"/>
          <p:cNvPicPr>
            <a:picLocks noChangeAspect="1" noChangeArrowheads="1"/>
          </p:cNvPicPr>
          <p:nvPr/>
        </p:nvPicPr>
        <p:blipFill>
          <a:blip r:embed="rId3" cstate="print"/>
          <a:srcRect/>
          <a:stretch>
            <a:fillRect/>
          </a:stretch>
        </p:blipFill>
        <p:spPr bwMode="auto">
          <a:xfrm>
            <a:off x="-152400" y="0"/>
            <a:ext cx="9296400" cy="6858000"/>
          </a:xfrm>
          <a:prstGeom prst="rect">
            <a:avLst/>
          </a:prstGeom>
          <a:noFill/>
        </p:spPr>
      </p:pic>
      <p:pic>
        <p:nvPicPr>
          <p:cNvPr id="5" name="Picture 4" descr="H:\Parish Photos\2009\Ground Blessing\497084012_KPQ8o-Sblessing.jpg"/>
          <p:cNvPicPr/>
          <p:nvPr/>
        </p:nvPicPr>
        <p:blipFill>
          <a:blip r:embed="rId4" cstate="print"/>
          <a:srcRect/>
          <a:stretch>
            <a:fillRect/>
          </a:stretch>
        </p:blipFill>
        <p:spPr bwMode="auto">
          <a:xfrm>
            <a:off x="9677400" y="304800"/>
            <a:ext cx="38862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idx="4294967295"/>
          </p:nvPr>
        </p:nvSpPr>
        <p:spPr>
          <a:xfrm>
            <a:off x="0" y="-76200"/>
            <a:ext cx="9144000" cy="6019800"/>
          </a:xfrm>
        </p:spPr>
        <p:txBody>
          <a:bodyPr>
            <a:normAutofit/>
          </a:bodyPr>
          <a:lstStyle/>
          <a:p>
            <a:pPr algn="ctr"/>
            <a:r>
              <a:rPr lang="en-US" sz="4800" dirty="0" smtClean="0">
                <a:solidFill>
                  <a:schemeClr val="bg2"/>
                </a:solidFill>
                <a:effectLst/>
                <a:latin typeface="Times New Roman" pitchFamily="18" charset="0"/>
                <a:ea typeface="+mn-ea"/>
                <a:cs typeface="Times New Roman" pitchFamily="18" charset="0"/>
              </a:rPr>
              <a:t>I’m building the Body of Christ</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The role of pastor is twofold:</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 </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Maintain continuity with the past, </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Lead change that produces </a:t>
            </a:r>
            <a:br>
              <a:rPr lang="en-US" sz="4800" dirty="0" smtClean="0">
                <a:solidFill>
                  <a:schemeClr val="bg2"/>
                </a:solidFill>
                <a:effectLst/>
                <a:latin typeface="Times New Roman" pitchFamily="18" charset="0"/>
                <a:ea typeface="+mn-ea"/>
                <a:cs typeface="Times New Roman" pitchFamily="18" charset="0"/>
              </a:rPr>
            </a:br>
            <a:r>
              <a:rPr lang="en-US" sz="4800" dirty="0" smtClean="0">
                <a:solidFill>
                  <a:schemeClr val="bg2"/>
                </a:solidFill>
                <a:effectLst/>
                <a:latin typeface="Times New Roman" pitchFamily="18" charset="0"/>
                <a:ea typeface="+mn-ea"/>
                <a:cs typeface="Times New Roman" pitchFamily="18" charset="0"/>
              </a:rPr>
              <a:t>new growth &amp; development</a:t>
            </a:r>
            <a:endParaRPr lang="en-US" sz="1990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
        <p:nvSpPr>
          <p:cNvPr id="6145" name="Rectangle 1"/>
          <p:cNvSpPr>
            <a:spLocks noChangeArrowheads="1"/>
          </p:cNvSpPr>
          <p:nvPr/>
        </p:nvSpPr>
        <p:spPr bwMode="auto">
          <a:xfrm>
            <a:off x="0" y="228600"/>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Cathedral Inscription: </a:t>
            </a: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“Lector,</a:t>
            </a: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6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monumentum</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6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requiris</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6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circumspice</a:t>
            </a:r>
            <a:r>
              <a:rPr kumimoji="0" lang="en-US" sz="6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7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0" y="3810000"/>
            <a:ext cx="9144000" cy="2677656"/>
          </a:xfrm>
          <a:prstGeom prst="rect">
            <a:avLst/>
          </a:prstGeom>
        </p:spPr>
        <p:txBody>
          <a:bodyPr wrap="square">
            <a:spAutoFit/>
          </a:bodyPr>
          <a:lstStyle/>
          <a:p>
            <a:pPr algn="ctr"/>
            <a:r>
              <a:rPr lang="en-US" sz="4800" dirty="0" smtClean="0">
                <a:latin typeface="Times New Roman" pitchFamily="18" charset="0"/>
                <a:cs typeface="Times New Roman" pitchFamily="18" charset="0"/>
              </a:rPr>
              <a:t>Epitaph: </a:t>
            </a:r>
          </a:p>
          <a:p>
            <a:pPr algn="ctr"/>
            <a:r>
              <a:rPr lang="en-US" sz="6000" dirty="0" smtClean="0">
                <a:latin typeface="Times New Roman" pitchFamily="18" charset="0"/>
                <a:cs typeface="Times New Roman" pitchFamily="18" charset="0"/>
              </a:rPr>
              <a:t>“not </a:t>
            </a:r>
            <a:r>
              <a:rPr lang="en-US" sz="6000" dirty="0">
                <a:latin typeface="Times New Roman" pitchFamily="18" charset="0"/>
                <a:cs typeface="Times New Roman" pitchFamily="18" charset="0"/>
              </a:rPr>
              <a:t>for </a:t>
            </a:r>
            <a:r>
              <a:rPr lang="en-US" sz="6000" dirty="0" smtClean="0">
                <a:latin typeface="Times New Roman" pitchFamily="18" charset="0"/>
                <a:cs typeface="Times New Roman" pitchFamily="18" charset="0"/>
              </a:rPr>
              <a:t>his own </a:t>
            </a:r>
          </a:p>
          <a:p>
            <a:pPr algn="ctr"/>
            <a:r>
              <a:rPr lang="en-US" sz="6000" dirty="0" smtClean="0">
                <a:latin typeface="Times New Roman" pitchFamily="18" charset="0"/>
                <a:cs typeface="Times New Roman" pitchFamily="18" charset="0"/>
              </a:rPr>
              <a:t>but </a:t>
            </a:r>
            <a:r>
              <a:rPr lang="en-US" sz="6000" dirty="0">
                <a:latin typeface="Times New Roman" pitchFamily="18" charset="0"/>
                <a:cs typeface="Times New Roman" pitchFamily="18" charset="0"/>
              </a:rPr>
              <a:t>for the public good.”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_Symphony"/>
          <p:cNvPicPr/>
          <p:nvPr/>
        </p:nvPicPr>
        <p:blipFill>
          <a:blip r:embed="rId3" cstate="print"/>
          <a:srcRect/>
          <a:stretch>
            <a:fillRect/>
          </a:stretch>
        </p:blipFill>
        <p:spPr bwMode="auto">
          <a:xfrm>
            <a:off x="0" y="0"/>
            <a:ext cx="9144000" cy="6324600"/>
          </a:xfrm>
          <a:prstGeom prst="rect">
            <a:avLst/>
          </a:prstGeom>
          <a:noFill/>
          <a:ln w="9525">
            <a:noFill/>
            <a:miter lim="800000"/>
            <a:headEnd/>
            <a:tailEnd/>
          </a:ln>
        </p:spPr>
      </p:pic>
      <p:pic>
        <p:nvPicPr>
          <p:cNvPr id="4" name="fancybox-img" descr="Brian  Reagin"/>
          <p:cNvPicPr/>
          <p:nvPr/>
        </p:nvPicPr>
        <p:blipFill>
          <a:blip r:embed="rId4" cstate="print"/>
          <a:srcRect/>
          <a:stretch>
            <a:fillRect/>
          </a:stretch>
        </p:blipFill>
        <p:spPr bwMode="auto">
          <a:xfrm>
            <a:off x="7498080" y="0"/>
            <a:ext cx="1645920" cy="3429000"/>
          </a:xfrm>
          <a:prstGeom prst="rect">
            <a:avLst/>
          </a:prstGeom>
          <a:noFill/>
          <a:ln w="9525">
            <a:noFill/>
            <a:miter lim="800000"/>
            <a:headEnd/>
            <a:tailEnd/>
          </a:ln>
        </p:spPr>
      </p:pic>
      <p:sp>
        <p:nvSpPr>
          <p:cNvPr id="5" name="Rectangle 4"/>
          <p:cNvSpPr/>
          <p:nvPr/>
        </p:nvSpPr>
        <p:spPr>
          <a:xfrm>
            <a:off x="0" y="0"/>
            <a:ext cx="3429000" cy="1200329"/>
          </a:xfrm>
          <a:prstGeom prst="rect">
            <a:avLst/>
          </a:prstGeom>
        </p:spPr>
        <p:txBody>
          <a:bodyPr wrap="square">
            <a:spAutoFit/>
          </a:bodyPr>
          <a:lstStyle/>
          <a:p>
            <a:r>
              <a:rPr lang="en-US" sz="2400" dirty="0">
                <a:solidFill>
                  <a:schemeClr val="bg1"/>
                </a:solidFill>
                <a:latin typeface="Times New Roman" pitchFamily="18" charset="0"/>
                <a:cs typeface="Times New Roman" pitchFamily="18" charset="0"/>
              </a:rPr>
              <a:t>North Carolina Symphony</a:t>
            </a:r>
          </a:p>
          <a:p>
            <a:r>
              <a:rPr lang="en-US" sz="2400" dirty="0">
                <a:solidFill>
                  <a:schemeClr val="bg1"/>
                </a:solidFill>
                <a:latin typeface="Times New Roman" pitchFamily="18" charset="0"/>
                <a:cs typeface="Times New Roman" pitchFamily="18" charset="0"/>
              </a:rPr>
              <a:t>Raleigh, NC</a:t>
            </a:r>
          </a:p>
          <a:p>
            <a:r>
              <a:rPr lang="en-US" sz="2400" dirty="0">
                <a:solidFill>
                  <a:schemeClr val="bg1"/>
                </a:solidFill>
                <a:latin typeface="Times New Roman" pitchFamily="18" charset="0"/>
                <a:cs typeface="Times New Roman" pitchFamily="18" charset="0"/>
              </a:rPr>
              <a:t>Brian </a:t>
            </a:r>
            <a:r>
              <a:rPr lang="en-US" sz="2400" dirty="0" err="1">
                <a:solidFill>
                  <a:schemeClr val="bg1"/>
                </a:solidFill>
                <a:latin typeface="Times New Roman" pitchFamily="18" charset="0"/>
                <a:cs typeface="Times New Roman" pitchFamily="18" charset="0"/>
              </a:rPr>
              <a:t>Reagin</a:t>
            </a:r>
            <a:r>
              <a:rPr lang="en-US" sz="2400" dirty="0">
                <a:solidFill>
                  <a:schemeClr val="bg1"/>
                </a:solidFill>
                <a:latin typeface="Times New Roman" pitchFamily="18" charset="0"/>
                <a:cs typeface="Times New Roman" pitchFamily="18" charset="0"/>
              </a:rPr>
              <a:t>, 1</a:t>
            </a:r>
            <a:r>
              <a:rPr lang="en-US" sz="2400" baseline="30000" dirty="0">
                <a:solidFill>
                  <a:schemeClr val="bg1"/>
                </a:solidFill>
                <a:latin typeface="Times New Roman" pitchFamily="18" charset="0"/>
                <a:cs typeface="Times New Roman" pitchFamily="18" charset="0"/>
              </a:rPr>
              <a:t>st</a:t>
            </a:r>
            <a:r>
              <a:rPr lang="en-US" sz="2400" dirty="0">
                <a:solidFill>
                  <a:schemeClr val="bg1"/>
                </a:solidFill>
                <a:latin typeface="Times New Roman" pitchFamily="18" charset="0"/>
                <a:cs typeface="Times New Roman" pitchFamily="18" charset="0"/>
              </a:rPr>
              <a:t> Violinist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rchdpdx.org/ccr/Graphics/vatican.jpg"/>
          <p:cNvPicPr>
            <a:picLocks noChangeAspect="1" noChangeArrowheads="1"/>
          </p:cNvPicPr>
          <p:nvPr/>
        </p:nvPicPr>
        <p:blipFill>
          <a:blip r:embed="rId3" cstate="print"/>
          <a:srcRect/>
          <a:stretch>
            <a:fillRect/>
          </a:stretch>
        </p:blipFill>
        <p:spPr bwMode="auto">
          <a:xfrm>
            <a:off x="-228600" y="0"/>
            <a:ext cx="4648340" cy="6978911"/>
          </a:xfrm>
          <a:prstGeom prst="rect">
            <a:avLst/>
          </a:prstGeom>
          <a:ln>
            <a:noFill/>
          </a:ln>
          <a:effectLst>
            <a:softEdge rad="112500"/>
          </a:effectLst>
        </p:spPr>
      </p:pic>
      <p:pic>
        <p:nvPicPr>
          <p:cNvPr id="6" name="Picture 5" descr="http://3.bp.blogspot.com/-TB0kM6qce00/UHFpL_7DXoI/AAAAAAAAK_w/VaGmA2OJDXw/s1600/synom4.jpg"/>
          <p:cNvPicPr/>
          <p:nvPr/>
        </p:nvPicPr>
        <p:blipFill>
          <a:blip r:embed="rId4" cstate="print"/>
          <a:srcRect/>
          <a:stretch>
            <a:fillRect/>
          </a:stretch>
        </p:blipFill>
        <p:spPr bwMode="auto">
          <a:xfrm>
            <a:off x="4267200" y="1295400"/>
            <a:ext cx="4876800" cy="345948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28600" y="0"/>
            <a:ext cx="8915400" cy="1877437"/>
          </a:xfrm>
          <a:prstGeom prst="rect">
            <a:avLst/>
          </a:prstGeom>
        </p:spPr>
        <p:txBody>
          <a:bodyPr wrap="square">
            <a:spAutoFit/>
          </a:bodyPr>
          <a:lstStyle/>
          <a:p>
            <a:r>
              <a:rPr lang="en-US" sz="3200" i="1" dirty="0" smtClean="0">
                <a:latin typeface="Times New Roman" pitchFamily="18" charset="0"/>
                <a:cs typeface="Times New Roman" pitchFamily="18" charset="0"/>
              </a:rPr>
              <a:t>Evangelizing</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is in fact the grace and vocation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proper </a:t>
            </a:r>
            <a:r>
              <a:rPr lang="en-US" sz="3200" dirty="0">
                <a:latin typeface="Times New Roman" pitchFamily="18" charset="0"/>
                <a:cs typeface="Times New Roman" pitchFamily="18" charset="0"/>
              </a:rPr>
              <a:t>to </a:t>
            </a:r>
            <a:r>
              <a:rPr lang="en-US" sz="3200" i="1" dirty="0">
                <a:latin typeface="Times New Roman" pitchFamily="18" charset="0"/>
                <a:cs typeface="Times New Roman" pitchFamily="18" charset="0"/>
              </a:rPr>
              <a:t>the Church</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her </a:t>
            </a:r>
            <a:r>
              <a:rPr lang="en-US" sz="3200" dirty="0">
                <a:latin typeface="Times New Roman" pitchFamily="18" charset="0"/>
                <a:cs typeface="Times New Roman" pitchFamily="18" charset="0"/>
              </a:rPr>
              <a:t>deepest identity. </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She </a:t>
            </a:r>
            <a:r>
              <a:rPr lang="en-US" sz="3200" i="1" dirty="0">
                <a:latin typeface="Times New Roman" pitchFamily="18" charset="0"/>
                <a:cs typeface="Times New Roman" pitchFamily="18" charset="0"/>
              </a:rPr>
              <a:t>exists</a:t>
            </a:r>
            <a:r>
              <a:rPr lang="en-US" sz="3200" dirty="0">
                <a:latin typeface="Times New Roman" pitchFamily="18" charset="0"/>
                <a:cs typeface="Times New Roman" pitchFamily="18" charset="0"/>
              </a:rPr>
              <a:t> in order to </a:t>
            </a:r>
            <a:r>
              <a:rPr lang="en-US" sz="3200" i="1" dirty="0" smtClean="0">
                <a:latin typeface="Times New Roman" pitchFamily="18" charset="0"/>
                <a:cs typeface="Times New Roman" pitchFamily="18" charset="0"/>
              </a:rPr>
              <a:t>evangelize</a:t>
            </a:r>
            <a:r>
              <a:rPr lang="en-US" sz="3200" dirty="0" smtClean="0">
                <a:latin typeface="Times New Roman" pitchFamily="18" charset="0"/>
                <a:cs typeface="Times New Roman" pitchFamily="18" charset="0"/>
              </a:rPr>
              <a:t> . . . </a:t>
            </a:r>
          </a:p>
          <a:p>
            <a:r>
              <a:rPr lang="en-US" sz="2000" i="1" dirty="0" smtClean="0">
                <a:latin typeface="Times New Roman" pitchFamily="18" charset="0"/>
                <a:cs typeface="Times New Roman" pitchFamily="18" charset="0"/>
              </a:rPr>
              <a:t>EVANGELII NUNTIANDI </a:t>
            </a:r>
            <a:r>
              <a:rPr lang="en-US" sz="2000" dirty="0" smtClean="0">
                <a:latin typeface="Times New Roman" pitchFamily="18" charset="0"/>
                <a:cs typeface="Times New Roman" pitchFamily="18" charset="0"/>
              </a:rPr>
              <a:t>(Paul VI) </a:t>
            </a:r>
            <a:endParaRPr lang="en-US" sz="2800" dirty="0">
              <a:latin typeface="Times New Roman" pitchFamily="18" charset="0"/>
              <a:cs typeface="Times New Roman" pitchFamily="18" charset="0"/>
            </a:endParaRPr>
          </a:p>
        </p:txBody>
      </p:sp>
      <p:sp>
        <p:nvSpPr>
          <p:cNvPr id="5" name="Rectangle 4"/>
          <p:cNvSpPr/>
          <p:nvPr/>
        </p:nvSpPr>
        <p:spPr>
          <a:xfrm>
            <a:off x="4191000" y="4795897"/>
            <a:ext cx="4953000" cy="2062103"/>
          </a:xfrm>
          <a:prstGeom prst="rect">
            <a:avLst/>
          </a:prstGeom>
        </p:spPr>
        <p:txBody>
          <a:bodyPr wrap="square">
            <a:spAutoFit/>
          </a:bodyPr>
          <a:lstStyle/>
          <a:p>
            <a:pPr algn="ctr"/>
            <a:r>
              <a:rPr lang="en-US" sz="3200" dirty="0" smtClean="0">
                <a:latin typeface="Times New Roman" pitchFamily="18" charset="0"/>
                <a:cs typeface="Times New Roman" pitchFamily="18" charset="0"/>
              </a:rPr>
              <a:t>The Church exists </a:t>
            </a:r>
          </a:p>
          <a:p>
            <a:pPr algn="ctr"/>
            <a:r>
              <a:rPr lang="en-US" sz="3200" dirty="0" smtClean="0">
                <a:latin typeface="Times New Roman" pitchFamily="18" charset="0"/>
                <a:cs typeface="Times New Roman" pitchFamily="18" charset="0"/>
              </a:rPr>
              <a:t>to evangelize</a:t>
            </a:r>
          </a:p>
          <a:p>
            <a:pPr algn="ctr"/>
            <a:r>
              <a:rPr lang="en-US" sz="2000" dirty="0" smtClean="0">
                <a:latin typeface="Times New Roman" pitchFamily="18" charset="0"/>
                <a:cs typeface="Times New Roman" pitchFamily="18" charset="0"/>
              </a:rPr>
              <a:t>Pope Benedict XVI</a:t>
            </a:r>
          </a:p>
          <a:p>
            <a:pPr algn="ctr"/>
            <a:r>
              <a:rPr lang="en-US" sz="2000" dirty="0" smtClean="0">
                <a:latin typeface="Times New Roman" pitchFamily="18" charset="0"/>
                <a:cs typeface="Times New Roman" pitchFamily="18" charset="0"/>
              </a:rPr>
              <a:t>Synod on the New Evangelization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7 October 2012</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9"/>
            <a:ext cx="8229600" cy="3014472"/>
          </a:xfrm>
        </p:spPr>
        <p:txBody>
          <a:bodyPr>
            <a:normAutofit/>
          </a:bodyPr>
          <a:lstStyle/>
          <a:p>
            <a:pPr marL="0" indent="0">
              <a:buNone/>
            </a:pPr>
            <a:r>
              <a:rPr lang="en-US" sz="4300" b="1" dirty="0" smtClean="0"/>
              <a:t>What is Collaboration?</a:t>
            </a:r>
          </a:p>
          <a:p>
            <a:pPr marL="0" indent="0">
              <a:buNone/>
            </a:pPr>
            <a:endParaRPr lang="en-US" sz="4300" b="1" dirty="0" smtClean="0"/>
          </a:p>
          <a:p>
            <a:pPr marL="0" indent="0">
              <a:buNone/>
            </a:pPr>
            <a:r>
              <a:rPr lang="en-US" sz="4300" b="1" dirty="0" smtClean="0"/>
              <a:t>What is your </a:t>
            </a:r>
          </a:p>
          <a:p>
            <a:pPr marL="0" indent="0">
              <a:buNone/>
            </a:pPr>
            <a:r>
              <a:rPr lang="en-US" sz="4300" b="1" dirty="0" smtClean="0"/>
              <a:t>definition of collaboration?</a:t>
            </a:r>
          </a:p>
        </p:txBody>
      </p:sp>
      <p:sp>
        <p:nvSpPr>
          <p:cNvPr id="3" name="Footer Placeholder 1"/>
          <p:cNvSpPr>
            <a:spLocks noGrp="1"/>
          </p:cNvSpPr>
          <p:nvPr>
            <p:ph type="ftr" sz="quarter" idx="11"/>
          </p:nvPr>
        </p:nvSpPr>
        <p:spPr>
          <a:xfrm>
            <a:off x="0" y="6492875"/>
            <a:ext cx="2350681" cy="365125"/>
          </a:xfrm>
        </p:spPr>
        <p:txBody>
          <a:bodyPr/>
          <a:lstStyle/>
          <a:p>
            <a:pPr algn="ctr"/>
            <a:r>
              <a:rPr lang="en-US" sz="1200" dirty="0" smtClean="0"/>
              <a:t>Joy of Stewardship </a:t>
            </a:r>
          </a:p>
          <a:p>
            <a:pPr algn="ctr"/>
            <a:r>
              <a:rPr lang="en-US" sz="1200" dirty="0" smtClean="0"/>
              <a:t>Diocese of Rochester</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heckerboard(across)">
                                      <p:cBhvr>
                                        <p:cTn id="10" dur="500"/>
                                        <p:tgtEl>
                                          <p:spTgt spid="6">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heckerboard(across)">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816</TotalTime>
  <Words>1935</Words>
  <Application>Microsoft Office PowerPoint</Application>
  <PresentationFormat>On-screen Show (4:3)</PresentationFormat>
  <Paragraphs>355</Paragraphs>
  <Slides>36</Slides>
  <Notes>32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Concourse</vt:lpstr>
      <vt:lpstr>Office Theme</vt:lpstr>
      <vt:lpstr>Welcome Stewards! Catholic Diocese of Rochester</vt:lpstr>
      <vt:lpstr>PowerPoint Presentation</vt:lpstr>
      <vt:lpstr>PowerPoint Presentation</vt:lpstr>
      <vt:lpstr>St. Paul’s Cathedral in London</vt:lpstr>
      <vt:lpstr>I’m building the Body of Christ The role of pastor is twofold:    Maintain continuity with the past,  Lead change that produces  new growth &amp; development</vt:lpstr>
      <vt:lpstr>PowerPoint Presentation</vt:lpstr>
      <vt:lpstr>PowerPoint Presentation</vt:lpstr>
      <vt:lpstr>PowerPoint Presentation</vt:lpstr>
      <vt:lpstr>PowerPoint Presentation</vt:lpstr>
      <vt:lpstr>Collaboration:  The identification, release and union  of the gifts of all baptized persons  for the sake of the mission. The essence of collaboration is to develop a church in which people continue to discover  new and better ways of working together  in ministry toward that common mission. Collaboration: Uniting Our Gifts in Ministry by Loughlan Sofield ST &amp; Carroll Juliano, SHCJ</vt:lpstr>
      <vt:lpstr>PowerPoint Presentation</vt:lpstr>
      <vt:lpstr>PowerPoint Presentation</vt:lpstr>
      <vt:lpstr>PowerPoint Presentation</vt:lpstr>
      <vt:lpstr>PowerPoint Presentation</vt:lpstr>
      <vt:lpstr>From  co-existence . . . </vt:lpstr>
      <vt:lpstr>to  communication, </vt:lpstr>
      <vt:lpstr>PowerPoint Presentation</vt:lpstr>
      <vt:lpstr>to cooperation</vt:lpstr>
      <vt:lpstr>and collaboration</vt:lpstr>
      <vt:lpstr>From co-existence  to communication,   cooperation  and collaboration</vt:lpstr>
      <vt:lpstr>1. Clarification</vt:lpstr>
      <vt:lpstr>PowerPoint Presentation</vt:lpstr>
      <vt:lpstr>2. Conviction</vt:lpstr>
      <vt:lpstr>SFA Goals of pastoral staff’s work together:   Learn how emotional systems work:  key concepts of Bowen Theory applied to parish life  Learn how to be a better observer of the dynamics  of emotional process within your ministry  Learn how to function as a more effective leader  by attending to emotional process  Provide a context that offers mutual support &amp; encouragement  to learn about and work on self-differentiation  </vt:lpstr>
      <vt:lpstr>3. Commitment</vt:lpstr>
      <vt:lpstr>4. Capacity / Capability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Francis of Assisi - Raleigh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Roman Catholic  Diocese of Rochester STEWARDSHIP DAY 2014 Saturday, October 18 Church of the Assumption Fairport</dc:title>
  <dc:creator>Mark</dc:creator>
  <cp:lastModifiedBy>Reamer, Mark</cp:lastModifiedBy>
  <cp:revision>27</cp:revision>
  <dcterms:created xsi:type="dcterms:W3CDTF">2014-10-16T20:52:51Z</dcterms:created>
  <dcterms:modified xsi:type="dcterms:W3CDTF">2014-10-23T13:01:45Z</dcterms:modified>
</cp:coreProperties>
</file>